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D5E24-2D88-47E8-8FE6-47491D073030}" type="datetimeFigureOut">
              <a:rPr lang="en-GB" smtClean="0"/>
              <a:t>28/07/2017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F2B570-34BB-49B8-AE8E-19A56EAA09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136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B38DE-340C-4F69-82D5-DA96B82740C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750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C0D9-CEEA-4C1E-8AE1-C2B86543C557}" type="datetimeFigureOut">
              <a:rPr lang="en-GB" smtClean="0"/>
              <a:t>28/07/2017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FECF-16F3-443B-A600-F14606EAF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967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C0D9-CEEA-4C1E-8AE1-C2B86543C557}" type="datetimeFigureOut">
              <a:rPr lang="en-GB" smtClean="0"/>
              <a:t>28/07/2017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FECF-16F3-443B-A600-F14606EAF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73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C0D9-CEEA-4C1E-8AE1-C2B86543C557}" type="datetimeFigureOut">
              <a:rPr lang="en-GB" smtClean="0"/>
              <a:t>28/07/2017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FECF-16F3-443B-A600-F14606EAF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921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C0D9-CEEA-4C1E-8AE1-C2B86543C557}" type="datetimeFigureOut">
              <a:rPr lang="en-GB" smtClean="0"/>
              <a:t>28/07/2017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FECF-16F3-443B-A600-F14606EAF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124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C0D9-CEEA-4C1E-8AE1-C2B86543C557}" type="datetimeFigureOut">
              <a:rPr lang="en-GB" smtClean="0"/>
              <a:t>28/07/2017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FECF-16F3-443B-A600-F14606EAF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609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C0D9-CEEA-4C1E-8AE1-C2B86543C557}" type="datetimeFigureOut">
              <a:rPr lang="en-GB" smtClean="0"/>
              <a:t>28/07/2017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FECF-16F3-443B-A600-F14606EAF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280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C0D9-CEEA-4C1E-8AE1-C2B86543C557}" type="datetimeFigureOut">
              <a:rPr lang="en-GB" smtClean="0"/>
              <a:t>28/07/2017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FECF-16F3-443B-A600-F14606EAF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136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C0D9-CEEA-4C1E-8AE1-C2B86543C557}" type="datetimeFigureOut">
              <a:rPr lang="en-GB" smtClean="0"/>
              <a:t>28/07/2017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FECF-16F3-443B-A600-F14606EAF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129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C0D9-CEEA-4C1E-8AE1-C2B86543C557}" type="datetimeFigureOut">
              <a:rPr lang="en-GB" smtClean="0"/>
              <a:t>28/07/2017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FECF-16F3-443B-A600-F14606EAF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777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C0D9-CEEA-4C1E-8AE1-C2B86543C557}" type="datetimeFigureOut">
              <a:rPr lang="en-GB" smtClean="0"/>
              <a:t>28/07/2017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FECF-16F3-443B-A600-F14606EAF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26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C0D9-CEEA-4C1E-8AE1-C2B86543C557}" type="datetimeFigureOut">
              <a:rPr lang="en-GB" smtClean="0"/>
              <a:t>28/07/2017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FECF-16F3-443B-A600-F14606EAF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797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1C0D9-CEEA-4C1E-8AE1-C2B86543C557}" type="datetimeFigureOut">
              <a:rPr lang="en-GB" smtClean="0"/>
              <a:t>28/07/2017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EFECF-16F3-443B-A600-F14606EAF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209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2060848"/>
          </a:xfrm>
          <a:prstGeom prst="rect">
            <a:avLst/>
          </a:prstGeom>
          <a:solidFill>
            <a:srgbClr val="11026A"/>
          </a:solidFill>
          <a:ln w="1174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1780168" y="188640"/>
            <a:ext cx="553869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Lucida Sans" panose="020B0602030504020204" pitchFamily="34" charset="0"/>
              </a:rPr>
              <a:t>Branston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Lucida Sans" panose="020B0602030504020204" pitchFamily="34" charset="0"/>
              </a:rPr>
              <a:t> Junior Academy</a:t>
            </a:r>
          </a:p>
          <a:p>
            <a:pPr algn="ctr"/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Lucida Sans" panose="020B0602030504020204" pitchFamily="34" charset="0"/>
              </a:rPr>
              <a:t>Year 3/4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Lucida Sans" panose="020B0602030504020204" pitchFamily="34" charset="0"/>
              </a:rPr>
              <a:t>Maths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Lucida Sans" panose="020B0602030504020204" pitchFamily="34" charset="0"/>
              </a:rPr>
              <a:t> </a:t>
            </a:r>
          </a:p>
          <a:p>
            <a:pPr algn="ctr"/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Lucida Sans" panose="020B0602030504020204" pitchFamily="34" charset="0"/>
              </a:rPr>
              <a:t>Scheme of Work </a:t>
            </a:r>
            <a:endParaRPr lang="en-US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Lucida Sans" panose="020B0602030504020204" pitchFamily="34" charset="0"/>
            </a:endParaRPr>
          </a:p>
        </p:txBody>
      </p:sp>
      <p:pic>
        <p:nvPicPr>
          <p:cNvPr id="1027" name="Picture 3" descr="Academy logo 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9235" y="2420887"/>
            <a:ext cx="5040560" cy="3981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046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179135"/>
              </p:ext>
            </p:extLst>
          </p:nvPr>
        </p:nvGraphicFramePr>
        <p:xfrm>
          <a:off x="0" y="29497"/>
          <a:ext cx="9144002" cy="68285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6286"/>
                <a:gridCol w="1306286"/>
                <a:gridCol w="1306286"/>
                <a:gridCol w="1306286"/>
                <a:gridCol w="1306286"/>
                <a:gridCol w="1306286"/>
                <a:gridCol w="1306286"/>
              </a:tblGrid>
              <a:tr h="464351">
                <a:tc gridSpan="7"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Year 3/4 CURRICULUM OVERVIEW</a:t>
                      </a:r>
                      <a:endParaRPr lang="en-GB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909165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Week</a:t>
                      </a:r>
                      <a:r>
                        <a:rPr lang="en-GB" sz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 Number</a:t>
                      </a:r>
                      <a:r>
                        <a:rPr lang="en-GB" sz="1200" baseline="0" dirty="0" smtClean="0"/>
                        <a:t>:</a:t>
                      </a:r>
                    </a:p>
                    <a:p>
                      <a:endParaRPr lang="en-GB" sz="1200" baseline="0" dirty="0" smtClean="0"/>
                    </a:p>
                    <a:p>
                      <a:endParaRPr lang="en-GB" sz="1200" baseline="0" dirty="0" smtClean="0"/>
                    </a:p>
                    <a:p>
                      <a:r>
                        <a:rPr lang="en-GB" sz="1200" baseline="0" dirty="0" smtClean="0">
                          <a:solidFill>
                            <a:srgbClr val="FF0000"/>
                          </a:solidFill>
                        </a:rPr>
                        <a:t>Term: 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0070C0"/>
                          </a:solidFill>
                        </a:rPr>
                        <a:t>Week 1</a:t>
                      </a:r>
                      <a:endParaRPr lang="en-GB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0070C0"/>
                          </a:solidFill>
                        </a:rPr>
                        <a:t>Week 2</a:t>
                      </a:r>
                      <a:endParaRPr lang="en-GB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0070C0"/>
                          </a:solidFill>
                        </a:rPr>
                        <a:t>Week 3</a:t>
                      </a:r>
                      <a:endParaRPr lang="en-GB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0070C0"/>
                          </a:solidFill>
                        </a:rPr>
                        <a:t>Week 4</a:t>
                      </a:r>
                      <a:endParaRPr lang="en-GB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0070C0"/>
                          </a:solidFill>
                        </a:rPr>
                        <a:t>Week 5</a:t>
                      </a:r>
                      <a:endParaRPr lang="en-GB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0070C0"/>
                          </a:solidFill>
                        </a:rPr>
                        <a:t>Week 6</a:t>
                      </a:r>
                      <a:r>
                        <a:rPr lang="en-GB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endParaRPr lang="en-GB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09165">
                <a:tc>
                  <a:txBody>
                    <a:bodyPr/>
                    <a:lstStyle/>
                    <a:p>
                      <a:r>
                        <a:rPr lang="en-GB" b="1" dirty="0" err="1" smtClean="0">
                          <a:solidFill>
                            <a:srgbClr val="FF0000"/>
                          </a:solidFill>
                        </a:rPr>
                        <a:t>Aut</a:t>
                      </a:r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 1 </a:t>
                      </a:r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200" dirty="0" smtClean="0"/>
                        <a:t>Number and Place</a:t>
                      </a:r>
                      <a:r>
                        <a:rPr lang="en-GB" sz="1200" baseline="0" dirty="0" smtClean="0"/>
                        <a:t> Value</a:t>
                      </a:r>
                      <a:endParaRPr lang="en-GB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200" dirty="0" smtClean="0"/>
                        <a:t>Addition and Subtraction</a:t>
                      </a:r>
                      <a:endParaRPr lang="en-GB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200" dirty="0" smtClean="0"/>
                        <a:t>Multiplication and Division</a:t>
                      </a:r>
                      <a:endParaRPr lang="en-GB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909165">
                <a:tc>
                  <a:txBody>
                    <a:bodyPr/>
                    <a:lstStyle/>
                    <a:p>
                      <a:r>
                        <a:rPr lang="en-GB" b="1" dirty="0" err="1" smtClean="0">
                          <a:solidFill>
                            <a:srgbClr val="FF0000"/>
                          </a:solidFill>
                        </a:rPr>
                        <a:t>Aut</a:t>
                      </a:r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 2</a:t>
                      </a:r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200" dirty="0" smtClean="0"/>
                        <a:t>Fractions</a:t>
                      </a:r>
                      <a:endParaRPr lang="en-GB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Multiplication and Division </a:t>
                      </a:r>
                      <a:endParaRPr lang="en-GB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200" dirty="0" smtClean="0"/>
                        <a:t>Measurement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Position and Directions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09165">
                <a:tc>
                  <a:txBody>
                    <a:bodyPr/>
                    <a:lstStyle/>
                    <a:p>
                      <a:r>
                        <a:rPr lang="en-GB" b="1" dirty="0" err="1" smtClean="0">
                          <a:solidFill>
                            <a:srgbClr val="FF0000"/>
                          </a:solidFill>
                        </a:rPr>
                        <a:t>Spr</a:t>
                      </a:r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 1</a:t>
                      </a:r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200" dirty="0" smtClean="0"/>
                        <a:t>Geometry: Properties of Shape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Place Value</a:t>
                      </a:r>
                      <a:endParaRPr lang="en-GB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Addition and Subtraction</a:t>
                      </a:r>
                      <a:endParaRPr lang="en-GB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200" dirty="0" smtClean="0"/>
                        <a:t>Statistics </a:t>
                      </a:r>
                      <a:endParaRPr lang="en-GB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909165">
                <a:tc>
                  <a:txBody>
                    <a:bodyPr/>
                    <a:lstStyle/>
                    <a:p>
                      <a:r>
                        <a:rPr lang="en-GB" b="1" dirty="0" err="1" smtClean="0">
                          <a:solidFill>
                            <a:srgbClr val="FF0000"/>
                          </a:solidFill>
                        </a:rPr>
                        <a:t>Spr</a:t>
                      </a:r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 2</a:t>
                      </a:r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Multiplication and Division </a:t>
                      </a:r>
                      <a:endParaRPr lang="en-GB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200" dirty="0" smtClean="0"/>
                        <a:t>Fractions </a:t>
                      </a:r>
                      <a:endParaRPr lang="en-GB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200" dirty="0" smtClean="0"/>
                        <a:t>Measurement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Place Value</a:t>
                      </a:r>
                      <a:endParaRPr lang="en-GB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909165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Sum 1</a:t>
                      </a:r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200" dirty="0" smtClean="0"/>
                        <a:t>Statistics</a:t>
                      </a:r>
                      <a:endParaRPr lang="en-GB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Place</a:t>
                      </a:r>
                      <a:r>
                        <a:rPr lang="en-GB" sz="1200" baseline="0" dirty="0" smtClean="0"/>
                        <a:t> Value</a:t>
                      </a:r>
                      <a:endParaRPr lang="en-GB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Addition and Subtraction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Multiplication and Division </a:t>
                      </a:r>
                    </a:p>
                    <a:p>
                      <a:endParaRPr lang="en-GB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909165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Sum 2</a:t>
                      </a:r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Fractions</a:t>
                      </a:r>
                    </a:p>
                    <a:p>
                      <a:endParaRPr lang="en-GB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Measurement</a:t>
                      </a:r>
                    </a:p>
                    <a:p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Place</a:t>
                      </a:r>
                      <a:r>
                        <a:rPr lang="en-GB" sz="1200" baseline="0" dirty="0" smtClean="0"/>
                        <a:t> Value</a:t>
                      </a:r>
                      <a:endParaRPr lang="en-GB" sz="1200" dirty="0" smtClean="0"/>
                    </a:p>
                    <a:p>
                      <a:endParaRPr lang="en-GB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Addition and Subtraction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Multiplication and Division 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>
            <a:off x="179512" y="764704"/>
            <a:ext cx="108012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77659" y="836712"/>
            <a:ext cx="0" cy="4956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9897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76672"/>
            <a:ext cx="84969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curriculum provides an overview and guidance to the year 3/4 teachers as a starting point for planning. Teacher assessment will play a large role within this curriculum overview and so objectives that are covered may change according to teacher judgement. </a:t>
            </a:r>
          </a:p>
          <a:p>
            <a:endParaRPr lang="en-GB" dirty="0"/>
          </a:p>
          <a:p>
            <a:r>
              <a:rPr lang="en-GB" dirty="0" smtClean="0"/>
              <a:t>In some terms, the objective planning does not cover all weeks. In this case, focus on developing problem solving skills- revising the content taught that term. Throughout the curriculum planning times tables, place value and mental methods should play a predominant role in mental and oral starters. </a:t>
            </a:r>
          </a:p>
          <a:p>
            <a:endParaRPr lang="en-GB" dirty="0"/>
          </a:p>
          <a:p>
            <a:r>
              <a:rPr lang="en-GB" dirty="0" smtClean="0"/>
              <a:t>For guidance on which written methods should be taught and at which stage, refer to the calculation policy.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Use the White Rose Maths Hub ideas for additional problem solving ideas and for ways to extend gifted and talented pupils.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751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363306"/>
              </p:ext>
            </p:extLst>
          </p:nvPr>
        </p:nvGraphicFramePr>
        <p:xfrm>
          <a:off x="-1" y="-1"/>
          <a:ext cx="9143997" cy="593652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27584"/>
                <a:gridCol w="1506083"/>
                <a:gridCol w="1362066"/>
                <a:gridCol w="1362066"/>
                <a:gridCol w="1362066"/>
                <a:gridCol w="1362066"/>
                <a:gridCol w="1362066"/>
              </a:tblGrid>
              <a:tr h="45317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Term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Week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Week 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Week 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Week 4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Week 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Week 6 </a:t>
                      </a:r>
                      <a:endParaRPr lang="en-GB" sz="1600" dirty="0"/>
                    </a:p>
                  </a:txBody>
                  <a:tcPr/>
                </a:tc>
              </a:tr>
              <a:tr h="408427"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Overall Focus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Number and Place value</a:t>
                      </a:r>
                      <a:r>
                        <a:rPr lang="en-GB" sz="600" baseline="0" dirty="0" smtClean="0"/>
                        <a:t> 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Number and Place Value 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Addition and Subtraction</a:t>
                      </a:r>
                      <a:r>
                        <a:rPr lang="en-GB" sz="600" baseline="0" dirty="0" smtClean="0"/>
                        <a:t> 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Addition</a:t>
                      </a:r>
                      <a:r>
                        <a:rPr lang="en-GB" sz="600" baseline="0" dirty="0" smtClean="0"/>
                        <a:t> and Subtraction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Multiplication and Division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Multiplication and Division </a:t>
                      </a:r>
                      <a:endParaRPr lang="en-GB" sz="600" dirty="0"/>
                    </a:p>
                  </a:txBody>
                  <a:tcPr/>
                </a:tc>
              </a:tr>
              <a:tr h="1497979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LA </a:t>
                      </a:r>
                      <a:r>
                        <a:rPr lang="en-GB" sz="1000" dirty="0" smtClean="0"/>
                        <a:t>objectives</a:t>
                      </a:r>
                      <a:endParaRPr lang="en-GB" sz="1000" dirty="0"/>
                    </a:p>
                    <a:p>
                      <a:r>
                        <a:rPr lang="en-GB" sz="1000" dirty="0" smtClean="0"/>
                        <a:t>(please</a:t>
                      </a:r>
                      <a:r>
                        <a:rPr lang="en-GB" sz="1000" baseline="0" dirty="0" smtClean="0"/>
                        <a:t> note these may vary for pupil needs) 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-Count in steps of 2, 3, and 5 from 0, and in tens from any number, forward and backward</a:t>
                      </a:r>
                    </a:p>
                    <a:p>
                      <a:r>
                        <a:rPr lang="en-GB" sz="700" dirty="0" smtClean="0"/>
                        <a:t>-Recognise the place value of each digit in a two-digit number (tens, ones)</a:t>
                      </a:r>
                    </a:p>
                    <a:p>
                      <a:r>
                        <a:rPr lang="en-GB" sz="700" dirty="0" smtClean="0"/>
                        <a:t>-Identify, represent and estimate numbers using different representations, including the number 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-Compare and order numbers from 0 up to 100; use &lt;, &gt; and = signs</a:t>
                      </a:r>
                    </a:p>
                    <a:p>
                      <a:r>
                        <a:rPr lang="en-GB" sz="700" dirty="0" smtClean="0"/>
                        <a:t> -Read and write numbers to at least 100 in numerals and in words</a:t>
                      </a:r>
                    </a:p>
                    <a:p>
                      <a:r>
                        <a:rPr lang="en-GB" sz="700" dirty="0" smtClean="0"/>
                        <a:t> -Use place value and number facts to solve problems.</a:t>
                      </a:r>
                    </a:p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-Solve problems with addition and subtraction</a:t>
                      </a:r>
                    </a:p>
                    <a:p>
                      <a:r>
                        <a:rPr lang="en-GB" sz="700" dirty="0" smtClean="0"/>
                        <a:t>-Recall and use addition and subtraction facts to 20 fluently, and derive and use related facts up to 100</a:t>
                      </a:r>
                    </a:p>
                    <a:p>
                      <a:r>
                        <a:rPr lang="en-GB" sz="700" dirty="0" smtClean="0"/>
                        <a:t>-Add and subtract numbers using concrete objects, pictorial representations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-Show that addition of two numbers can be done in any order (commutative) and subtraction of one number from another cannot</a:t>
                      </a:r>
                    </a:p>
                    <a:p>
                      <a:r>
                        <a:rPr lang="en-GB" sz="700" dirty="0" smtClean="0"/>
                        <a:t>-Recognise and use the inverse relationship between addition and subtraction and use this to check calculations and solve missing number problems.</a:t>
                      </a:r>
                    </a:p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-Recall and use multiplication and division facts for the 2, 5 and 10 multiplication tables, including recognising odd and even numbers</a:t>
                      </a:r>
                    </a:p>
                    <a:p>
                      <a:r>
                        <a:rPr lang="en-GB" sz="700" dirty="0" smtClean="0"/>
                        <a:t>-Calculate mathematical statements for multiplication and division within the multiplication tables and write them using the multiplication (×), division (÷) and equals (=) signs</a:t>
                      </a:r>
                    </a:p>
                    <a:p>
                      <a:r>
                        <a:rPr lang="en-GB" sz="700" dirty="0" smtClean="0"/>
                        <a:t>-Show that multiplication of two numbers can be done in any order (commutative) and division of one number by another cannot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-Solve problems involving multiplication and division, using materials, arrays, repeated addition, mental methods, and multiplication and division facts, including problems in contexts.</a:t>
                      </a:r>
                      <a:endParaRPr lang="en-GB" sz="700" dirty="0"/>
                    </a:p>
                  </a:txBody>
                  <a:tcPr/>
                </a:tc>
              </a:tr>
              <a:tr h="1167610">
                <a:tc>
                  <a:txBody>
                    <a:bodyPr/>
                    <a:lstStyle/>
                    <a:p>
                      <a:r>
                        <a:rPr lang="en-GB" sz="1000" baseline="0" dirty="0" smtClean="0"/>
                        <a:t>Year 3 objectives </a:t>
                      </a:r>
                      <a:endParaRPr lang="en-GB" sz="1000" baseline="0" dirty="0" smtClean="0"/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-Count from 0 in multiples of 4, 8, 50 and 100</a:t>
                      </a:r>
                    </a:p>
                    <a:p>
                      <a:r>
                        <a:rPr lang="en-GB" sz="700" dirty="0" smtClean="0"/>
                        <a:t>-Find 10 or 100 more or less than a given number </a:t>
                      </a:r>
                    </a:p>
                    <a:p>
                      <a:r>
                        <a:rPr lang="en-GB" sz="700" dirty="0" smtClean="0"/>
                        <a:t>-Recognise the place value of each digit in a three-digit number (hundreds, tens, ones)</a:t>
                      </a:r>
                    </a:p>
                    <a:p>
                      <a:r>
                        <a:rPr lang="en-GB" sz="700" dirty="0" smtClean="0"/>
                        <a:t>-Compare and order numbers up to 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-Identify, represent and estimate numbers using different representations</a:t>
                      </a:r>
                    </a:p>
                    <a:p>
                      <a:r>
                        <a:rPr lang="en-GB" sz="700" dirty="0" smtClean="0"/>
                        <a:t>-Read and write numbers up to 1000 in numerals and in words</a:t>
                      </a:r>
                    </a:p>
                    <a:p>
                      <a:r>
                        <a:rPr lang="en-GB" sz="700" dirty="0" smtClean="0"/>
                        <a:t> -Solve number problems and practical problems involving all of the number and place value </a:t>
                      </a:r>
                      <a:r>
                        <a:rPr lang="en-GB" sz="700" dirty="0" err="1" smtClean="0"/>
                        <a:t>obj</a:t>
                      </a:r>
                      <a:endParaRPr lang="en-GB" sz="700" dirty="0" smtClean="0"/>
                    </a:p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-Add and subtract numbers mentally, including:</a:t>
                      </a:r>
                    </a:p>
                    <a:p>
                      <a:r>
                        <a:rPr lang="en-GB" sz="700" dirty="0" smtClean="0"/>
                        <a:t> a three-digit number and ones</a:t>
                      </a:r>
                    </a:p>
                    <a:p>
                      <a:r>
                        <a:rPr lang="en-GB" sz="700" dirty="0" smtClean="0"/>
                        <a:t> a three-digit number and tens</a:t>
                      </a:r>
                    </a:p>
                    <a:p>
                      <a:r>
                        <a:rPr lang="en-GB" sz="700" dirty="0" smtClean="0"/>
                        <a:t> a three-digit number and hundreds</a:t>
                      </a:r>
                    </a:p>
                    <a:p>
                      <a:r>
                        <a:rPr lang="en-GB" sz="700" dirty="0" smtClean="0"/>
                        <a:t>-Add and subtract numbers with up to three digits, using formal written methods of columnar addition and subtraction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-Estimate the answer to a calculation and use inverse operations to check answers</a:t>
                      </a:r>
                    </a:p>
                    <a:p>
                      <a:r>
                        <a:rPr lang="en-GB" sz="700" dirty="0" smtClean="0"/>
                        <a:t>-Solve problems, including missing number problems, using number facts, place value, and more complex addition and subtraction.</a:t>
                      </a:r>
                    </a:p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-Recall and use multiplication and division facts for the 3, 4 and 8 multiplication tables</a:t>
                      </a:r>
                    </a:p>
                    <a:p>
                      <a:r>
                        <a:rPr lang="en-GB" sz="700" dirty="0" smtClean="0"/>
                        <a:t>-Write and calculate mathematical statements for multiplication and division using the multiplication tables that they know, including for two-digit numbers times one-digit numbers, using mental and progressing to formal written methods</a:t>
                      </a:r>
                    </a:p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-Solve problems, including missing number problems, involving multiplication and division, including positive integer scaling problems and correspondence problems in which n objects are connected to m objects.</a:t>
                      </a:r>
                      <a:endParaRPr lang="en-GB" sz="700" dirty="0"/>
                    </a:p>
                  </a:txBody>
                  <a:tcPr/>
                </a:tc>
              </a:tr>
              <a:tr h="1651115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Year 4 objectives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-Count in multiples of 6, 7, 9, 25 and 1000</a:t>
                      </a:r>
                    </a:p>
                    <a:p>
                      <a:r>
                        <a:rPr lang="en-GB" sz="700" dirty="0" smtClean="0"/>
                        <a:t>-Find 1000 more or less than a given number</a:t>
                      </a:r>
                    </a:p>
                    <a:p>
                      <a:r>
                        <a:rPr lang="en-GB" sz="700" dirty="0" smtClean="0"/>
                        <a:t> -Count backwards through zero to include negative numbers </a:t>
                      </a:r>
                    </a:p>
                    <a:p>
                      <a:r>
                        <a:rPr lang="en-GB" sz="700" dirty="0" smtClean="0"/>
                        <a:t>-Recognise the place value of each digit in a four-digit number (thousands, hundreds, tens, and ones)</a:t>
                      </a:r>
                    </a:p>
                    <a:p>
                      <a:r>
                        <a:rPr lang="en-GB" sz="700" dirty="0" smtClean="0"/>
                        <a:t>-Order and compare numbers beyond 1000</a:t>
                      </a:r>
                    </a:p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-Identify, represent and estimate numbers using different representations</a:t>
                      </a:r>
                    </a:p>
                    <a:p>
                      <a:r>
                        <a:rPr lang="en-GB" sz="700" dirty="0" smtClean="0"/>
                        <a:t>-Round any number to the nearest 10, 100 or 1000</a:t>
                      </a:r>
                    </a:p>
                    <a:p>
                      <a:r>
                        <a:rPr lang="en-GB" sz="700" dirty="0" smtClean="0"/>
                        <a:t>-Solve number and practical problems that involve all of the number and place value </a:t>
                      </a:r>
                      <a:r>
                        <a:rPr lang="en-GB" sz="700" dirty="0" err="1" smtClean="0"/>
                        <a:t>obj</a:t>
                      </a:r>
                      <a:r>
                        <a:rPr lang="en-GB" sz="700" dirty="0" smtClean="0"/>
                        <a:t> and with increasingly large positive numbers</a:t>
                      </a:r>
                    </a:p>
                    <a:p>
                      <a:r>
                        <a:rPr lang="en-GB" sz="700" dirty="0" smtClean="0"/>
                        <a:t>-Read Roman numerals to 100 (I to C) and know that over time, the numeral system changed to include the concept of zero and place value.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-Add and subtract numbers with up to 4 digits using the formal written methods of columnar addition and subtraction where appropriate</a:t>
                      </a:r>
                    </a:p>
                    <a:p>
                      <a:r>
                        <a:rPr lang="en-GB" sz="700" dirty="0" smtClean="0"/>
                        <a:t>-Estimate and use inverse operations to check answers to a calculation</a:t>
                      </a:r>
                    </a:p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-Solve addition and subtraction two-step problems in contexts, deciding which operations and methods to use and why.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-Recall multiplication and division facts for multiplication tables up to 12 × 12</a:t>
                      </a:r>
                    </a:p>
                    <a:p>
                      <a:r>
                        <a:rPr lang="en-GB" sz="700" dirty="0" smtClean="0"/>
                        <a:t>-Use place value, known and derived facts to multiply and divide mentally, including: multiplying by 0 and 1; dividing by 1; multiplying together three numbers</a:t>
                      </a:r>
                    </a:p>
                    <a:p>
                      <a:r>
                        <a:rPr lang="en-GB" sz="700" dirty="0" smtClean="0"/>
                        <a:t>-Recognise and use factor pairs and </a:t>
                      </a:r>
                      <a:r>
                        <a:rPr lang="en-GB" sz="700" dirty="0" err="1" smtClean="0"/>
                        <a:t>commutativity</a:t>
                      </a:r>
                      <a:r>
                        <a:rPr lang="en-GB" sz="700" dirty="0" smtClean="0"/>
                        <a:t> in mental calculations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-Multiply two-digit and three-digit numbers by a one-digit number using formal written layout</a:t>
                      </a:r>
                    </a:p>
                    <a:p>
                      <a:r>
                        <a:rPr lang="en-GB" sz="700" dirty="0" smtClean="0"/>
                        <a:t>-Solve problems involving multiplying and adding, including using the distributive law to multiply two digit numbers by one digit, integer scaling problems and harder correspondence problems such as n objects are connected to m objects.</a:t>
                      </a:r>
                    </a:p>
                    <a:p>
                      <a:endParaRPr lang="en-GB" sz="7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815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155828"/>
              </p:ext>
            </p:extLst>
          </p:nvPr>
        </p:nvGraphicFramePr>
        <p:xfrm>
          <a:off x="-25402" y="0"/>
          <a:ext cx="9144002" cy="646194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71600"/>
                <a:gridCol w="1362067"/>
                <a:gridCol w="1362067"/>
                <a:gridCol w="1362067"/>
                <a:gridCol w="1362067"/>
                <a:gridCol w="1362067"/>
                <a:gridCol w="1362067"/>
              </a:tblGrid>
              <a:tr h="40269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Term 2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Week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Week 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Week 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Week 4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Week 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Week 6 </a:t>
                      </a:r>
                      <a:endParaRPr lang="en-GB" sz="1600" dirty="0"/>
                    </a:p>
                  </a:txBody>
                  <a:tcPr/>
                </a:tc>
              </a:tr>
              <a:tr h="481408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Overall Focus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Fractions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Fractions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Multiplication and Division 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Measurement 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Measurement 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Position</a:t>
                      </a:r>
                      <a:r>
                        <a:rPr lang="en-GB" sz="1100" baseline="0" dirty="0" smtClean="0"/>
                        <a:t> and Direction </a:t>
                      </a:r>
                      <a:endParaRPr lang="en-GB" sz="1100" dirty="0"/>
                    </a:p>
                  </a:txBody>
                  <a:tcPr/>
                </a:tc>
              </a:tr>
              <a:tr h="1465397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LA objectives</a:t>
                      </a:r>
                      <a:endParaRPr lang="en-GB" sz="1000" dirty="0"/>
                    </a:p>
                    <a:p>
                      <a:r>
                        <a:rPr lang="en-GB" sz="1000" dirty="0" smtClean="0"/>
                        <a:t>(please</a:t>
                      </a:r>
                      <a:r>
                        <a:rPr lang="en-GB" sz="1000" baseline="0" dirty="0" smtClean="0"/>
                        <a:t> note these may vary for pupil needs) 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-Recognise, find, name and write fractions &amp;frac13;, ¼, 2⁄4 and ¾ of a length, shape, set of objects or quantity</a:t>
                      </a:r>
                    </a:p>
                    <a:p>
                      <a:r>
                        <a:rPr lang="en-GB" sz="600" dirty="0" smtClean="0"/>
                        <a:t>-Write simple fractions e.g. ½ of 6 = 3 and recognise the equivalence of two quarters and one half.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-Recognise, find, name and write fractions &amp;frac13;, ¼, 2⁄4 and ¾ of a length, shape, set of objects or quantity</a:t>
                      </a:r>
                    </a:p>
                    <a:p>
                      <a:r>
                        <a:rPr lang="en-GB" sz="600" dirty="0" smtClean="0"/>
                        <a:t>-Write simple fractions e.g. ½ of 6 = 3 and recognise the equivalence of two quarters and one half.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>
                          <a:effectLst/>
                        </a:rPr>
                        <a:t>-Recall and use multiplication and division facts for the 2, 5 and 10 multiplication tables, including recognising odd and even numbers</a:t>
                      </a:r>
                    </a:p>
                    <a:p>
                      <a:r>
                        <a:rPr lang="en-GB" sz="600" dirty="0" smtClean="0">
                          <a:effectLst/>
                        </a:rPr>
                        <a:t>-Calculate mathematical statements for multiplication and division within the multiplication tables and write them using the multiplication (×), division (÷) and equals (=) signs</a:t>
                      </a:r>
                    </a:p>
                    <a:p>
                      <a:r>
                        <a:rPr lang="en-GB" sz="600" dirty="0" smtClean="0">
                          <a:effectLst/>
                        </a:rPr>
                        <a:t>-Show that multiplication of two numbers can be done in any order (commutative) and division of one number by another cannot</a:t>
                      </a:r>
                    </a:p>
                    <a:p>
                      <a:r>
                        <a:rPr lang="en-GB" sz="600" dirty="0" smtClean="0">
                          <a:effectLst/>
                        </a:rPr>
                        <a:t>-Solve problems involving multiplication and division, using materials, arrays, repeated addition, mental methods, and multiplication and division facts, including problems in contexts.</a:t>
                      </a:r>
                    </a:p>
                    <a:p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>
                          <a:effectLst/>
                        </a:rPr>
                        <a:t>-Choose and use appropriate standard units to estimate and measure length/height in any direction (m/cm); mass (kg/g); temperature (°C); capacity (litres/ml) to the nearest appropriate unit, using rulers, scales, thermometers and measuring vessels</a:t>
                      </a:r>
                    </a:p>
                    <a:p>
                      <a:r>
                        <a:rPr lang="en-GB" sz="600" dirty="0" smtClean="0">
                          <a:effectLst/>
                        </a:rPr>
                        <a:t>-Compare and order lengths, mass, volume/capacity and record the results using &gt;, &lt; and = </a:t>
                      </a:r>
                    </a:p>
                    <a:p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>
                          <a:effectLst/>
                        </a:rPr>
                        <a:t>-Recognise and use symbols for pounds (£) and pence (p); combine amounts to make a particular value </a:t>
                      </a:r>
                    </a:p>
                    <a:p>
                      <a:r>
                        <a:rPr lang="en-GB" sz="600" dirty="0" smtClean="0">
                          <a:effectLst/>
                        </a:rPr>
                        <a:t>-Find different combinations of coins that equal the same amounts of money</a:t>
                      </a:r>
                    </a:p>
                    <a:p>
                      <a:r>
                        <a:rPr lang="en-GB" sz="600" dirty="0" smtClean="0">
                          <a:effectLst/>
                        </a:rPr>
                        <a:t>-Solve simple problems in a practical context involving addition and subtraction of money of the same unit, including giving change</a:t>
                      </a:r>
                    </a:p>
                    <a:p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>
                          <a:effectLst/>
                        </a:rPr>
                        <a:t>-Order and arrange combinations of mathematical objects in patterns and sequences</a:t>
                      </a:r>
                    </a:p>
                    <a:p>
                      <a:r>
                        <a:rPr lang="en-GB" sz="600" dirty="0" smtClean="0">
                          <a:effectLst/>
                        </a:rPr>
                        <a:t>-Use mathematical vocabulary to describe position, direction and movement, including movement in a straight line and distinguishing between rotation as a turn and in terms of right angles for quarter, half and three-quarter turns (clockwise and anti-clockwise).</a:t>
                      </a:r>
                    </a:p>
                    <a:p>
                      <a:endParaRPr lang="en-GB" sz="600" dirty="0"/>
                    </a:p>
                  </a:txBody>
                  <a:tcPr/>
                </a:tc>
              </a:tr>
              <a:tr h="1255635">
                <a:tc>
                  <a:txBody>
                    <a:bodyPr/>
                    <a:lstStyle/>
                    <a:p>
                      <a:r>
                        <a:rPr lang="en-GB" sz="1000" baseline="0" dirty="0" smtClean="0"/>
                        <a:t>Year 3 objectives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-Count up and down in tenths; recognise that tenths arise from dividing an object into 10 equal parts and in dividing one-digit numbers or quantities by 10</a:t>
                      </a:r>
                    </a:p>
                    <a:p>
                      <a:r>
                        <a:rPr lang="en-GB" sz="600" dirty="0" smtClean="0"/>
                        <a:t>-Recognise, find and write fractions of a discrete set of objects: unit fractions and non-unit fractions with small denominators</a:t>
                      </a:r>
                    </a:p>
                    <a:p>
                      <a:r>
                        <a:rPr lang="en-GB" sz="600" dirty="0" smtClean="0"/>
                        <a:t>-Recognise and use fractions as numbers: unit fractions and non-unit fractions with small denominators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dirty="0" smtClean="0">
                          <a:effectLst/>
                        </a:rPr>
                        <a:t>-Recognise and show, using diagrams, equivalent fractions with small denominators.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>
                          <a:effectLst/>
                        </a:rPr>
                        <a:t>-Add and subtract fractions with the same denominator within one whole [for example, </a:t>
                      </a:r>
                      <a:r>
                        <a:rPr lang="en-GB" sz="600" baseline="30000" dirty="0" smtClean="0">
                          <a:effectLst/>
                        </a:rPr>
                        <a:t>5</a:t>
                      </a:r>
                      <a:r>
                        <a:rPr lang="en-GB" sz="600" dirty="0" smtClean="0">
                          <a:effectLst/>
                        </a:rPr>
                        <a:t>⁄</a:t>
                      </a:r>
                      <a:r>
                        <a:rPr lang="en-GB" sz="600" baseline="-25000" dirty="0" smtClean="0">
                          <a:effectLst/>
                        </a:rPr>
                        <a:t>7</a:t>
                      </a:r>
                      <a:r>
                        <a:rPr lang="en-GB" sz="600" dirty="0" smtClean="0">
                          <a:effectLst/>
                        </a:rPr>
                        <a:t> + </a:t>
                      </a:r>
                      <a:r>
                        <a:rPr lang="en-GB" sz="600" baseline="30000" dirty="0" smtClean="0">
                          <a:effectLst/>
                        </a:rPr>
                        <a:t>1</a:t>
                      </a:r>
                      <a:r>
                        <a:rPr lang="en-GB" sz="600" dirty="0" smtClean="0">
                          <a:effectLst/>
                        </a:rPr>
                        <a:t>⁄</a:t>
                      </a:r>
                      <a:r>
                        <a:rPr lang="en-GB" sz="600" baseline="-25000" dirty="0" smtClean="0">
                          <a:effectLst/>
                        </a:rPr>
                        <a:t>7</a:t>
                      </a:r>
                      <a:r>
                        <a:rPr lang="en-GB" sz="600" dirty="0" smtClean="0">
                          <a:effectLst/>
                        </a:rPr>
                        <a:t> = </a:t>
                      </a:r>
                      <a:r>
                        <a:rPr lang="en-GB" sz="600" baseline="30000" dirty="0" smtClean="0">
                          <a:effectLst/>
                        </a:rPr>
                        <a:t>6</a:t>
                      </a:r>
                      <a:r>
                        <a:rPr lang="en-GB" sz="600" dirty="0" smtClean="0">
                          <a:effectLst/>
                        </a:rPr>
                        <a:t>⁄</a:t>
                      </a:r>
                      <a:r>
                        <a:rPr lang="en-GB" sz="600" baseline="-25000" dirty="0" smtClean="0">
                          <a:effectLst/>
                        </a:rPr>
                        <a:t>7</a:t>
                      </a:r>
                      <a:r>
                        <a:rPr lang="en-GB" sz="600" dirty="0" smtClean="0">
                          <a:effectLst/>
                        </a:rPr>
                        <a:t> ] </a:t>
                      </a:r>
                    </a:p>
                    <a:p>
                      <a:r>
                        <a:rPr lang="en-GB" sz="600" dirty="0" smtClean="0">
                          <a:effectLst/>
                        </a:rPr>
                        <a:t>-Compare and order unit fractions with the same denominator </a:t>
                      </a:r>
                    </a:p>
                    <a:p>
                      <a:r>
                        <a:rPr lang="en-GB" sz="600" dirty="0" smtClean="0">
                          <a:effectLst/>
                        </a:rPr>
                        <a:t>-Solve problems that involve all of the above.</a:t>
                      </a:r>
                    </a:p>
                    <a:p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>
                          <a:effectLst/>
                        </a:rPr>
                        <a:t>-Recall and use multiplication and division facts for the 3, 4 and 8 multiplication tables</a:t>
                      </a:r>
                    </a:p>
                    <a:p>
                      <a:r>
                        <a:rPr lang="en-GB" sz="600" dirty="0" smtClean="0">
                          <a:effectLst/>
                        </a:rPr>
                        <a:t>-Write and calculate mathematical statements for multiplication and division using the multiplication tables that they know, including for two-digit numbers times one-digit numbers, using mental and progressing to formal written methods</a:t>
                      </a:r>
                    </a:p>
                    <a:p>
                      <a:r>
                        <a:rPr lang="en-GB" sz="600" dirty="0" smtClean="0">
                          <a:effectLst/>
                        </a:rPr>
                        <a:t>-Solve problems, including missing number problems, involving multiplication and division, including positive integer scaling problems and correspondence problems in which n objects are connected to m objects.</a:t>
                      </a:r>
                    </a:p>
                    <a:p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>
                          <a:effectLst/>
                        </a:rPr>
                        <a:t>-Measure, compare, add and subtract: lengths (m/cm/mm); mass (kg/g); volume/capacity (l/ml)</a:t>
                      </a:r>
                    </a:p>
                    <a:p>
                      <a:r>
                        <a:rPr lang="en-GB" sz="600" dirty="0" smtClean="0">
                          <a:effectLst/>
                        </a:rPr>
                        <a:t>-Measure the perimeter of simple 2-D shapes</a:t>
                      </a:r>
                    </a:p>
                    <a:p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>
                          <a:effectLst/>
                        </a:rPr>
                        <a:t>-Add and subtract amounts of money to give change, using both £ and p in practical contexts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>
                          <a:effectLst/>
                        </a:rPr>
                        <a:t>-Describe positions on a 2-D grid as coordinates in the first quadrant</a:t>
                      </a:r>
                    </a:p>
                    <a:p>
                      <a:r>
                        <a:rPr lang="en-GB" sz="600" dirty="0" smtClean="0">
                          <a:effectLst/>
                        </a:rPr>
                        <a:t>describe movements between positions as translations of a given unit to the left/right and up/down</a:t>
                      </a:r>
                    </a:p>
                    <a:p>
                      <a:r>
                        <a:rPr lang="en-GB" sz="600" dirty="0" smtClean="0">
                          <a:effectLst/>
                        </a:rPr>
                        <a:t>-Plot specified points and draw sides to complete a given polygon.</a:t>
                      </a:r>
                    </a:p>
                    <a:p>
                      <a:endParaRPr lang="en-GB" sz="600" dirty="0"/>
                    </a:p>
                  </a:txBody>
                  <a:tcPr/>
                </a:tc>
              </a:tr>
              <a:tr h="1465397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Year 4 objectives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-Recognise and show, using diagrams, families of common equivalent fractions</a:t>
                      </a:r>
                    </a:p>
                    <a:p>
                      <a:r>
                        <a:rPr lang="en-GB" sz="600" dirty="0" smtClean="0"/>
                        <a:t> count up and down in hundredths; recognise that hundredths arise when dividing an object by one hundred and dividing tenths by ten.</a:t>
                      </a:r>
                    </a:p>
                    <a:p>
                      <a:r>
                        <a:rPr lang="en-GB" sz="600" dirty="0" smtClean="0"/>
                        <a:t>-Solve problems involving increasingly harder fractions to calculate quantities, and fractions to divide quantities, including non-unit fractions where the answer is a whole number</a:t>
                      </a:r>
                    </a:p>
                    <a:p>
                      <a:r>
                        <a:rPr lang="en-GB" sz="600" dirty="0" smtClean="0"/>
                        <a:t>-Add and subtract fractions with the same denominator</a:t>
                      </a:r>
                    </a:p>
                    <a:p>
                      <a:r>
                        <a:rPr lang="en-GB" sz="600" dirty="0" smtClean="0"/>
                        <a:t>recognise and write decimal equivalents of any number of tenths or hundredths</a:t>
                      </a:r>
                    </a:p>
                    <a:p>
                      <a:r>
                        <a:rPr lang="en-GB" sz="600" dirty="0" smtClean="0"/>
                        <a:t>-Recognise and write decimal equivalents to ¼, ½, 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>
                          <a:effectLst/>
                        </a:rPr>
                        <a:t>-Find the effect of dividing a one- or two-digit number by 10 and 100, identifying the value of the digits in the answer as ones, tenths and hundredths</a:t>
                      </a:r>
                    </a:p>
                    <a:p>
                      <a:r>
                        <a:rPr lang="en-GB" sz="600" dirty="0" smtClean="0">
                          <a:effectLst/>
                        </a:rPr>
                        <a:t>-Round decimals with one decimal place to the nearest whole number</a:t>
                      </a:r>
                    </a:p>
                    <a:p>
                      <a:r>
                        <a:rPr lang="en-GB" sz="600" dirty="0" smtClean="0">
                          <a:effectLst/>
                        </a:rPr>
                        <a:t>-Compare numbers with the same number of decimal places up to two decimal places</a:t>
                      </a:r>
                    </a:p>
                    <a:p>
                      <a:r>
                        <a:rPr lang="en-GB" sz="600" dirty="0" smtClean="0">
                          <a:effectLst/>
                        </a:rPr>
                        <a:t>-Solve simple measure and money problems involving fractions and decimals to two decimal places.</a:t>
                      </a:r>
                    </a:p>
                    <a:p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-Recall multiplication and division facts for multiplication tables up to 12 × 12</a:t>
                      </a:r>
                    </a:p>
                    <a:p>
                      <a:r>
                        <a:rPr lang="en-GB" sz="600" dirty="0" smtClean="0"/>
                        <a:t>-Use place value, known and derived facts to multiply and divide mentally, including: multiplying by 0 and 1; dividing by 1; multiplying together three numbers</a:t>
                      </a:r>
                    </a:p>
                    <a:p>
                      <a:r>
                        <a:rPr lang="en-GB" sz="600" dirty="0" smtClean="0"/>
                        <a:t>-Recognise and use factor pairs and </a:t>
                      </a:r>
                      <a:r>
                        <a:rPr lang="en-GB" sz="600" dirty="0" err="1" smtClean="0"/>
                        <a:t>commutativity</a:t>
                      </a:r>
                      <a:r>
                        <a:rPr lang="en-GB" sz="600" dirty="0" smtClean="0"/>
                        <a:t> in mental calculations</a:t>
                      </a:r>
                    </a:p>
                    <a:p>
                      <a:r>
                        <a:rPr lang="en-GB" sz="600" dirty="0" smtClean="0"/>
                        <a:t>-Multiply two-digit and three-digit numbers by a one-digit number using formal written layout</a:t>
                      </a:r>
                    </a:p>
                    <a:p>
                      <a:r>
                        <a:rPr lang="en-GB" sz="600" dirty="0" smtClean="0"/>
                        <a:t>-Solve problems involving multiplying and adding, including using the distributive law to multiply two digit numbers by one digit, integer scaling problems and harder correspondence problems such as n objects are connected to m objects.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-Convert between different units of measure [for example, kilometre to metre; hour to minute]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-Measure and calculate the perimeter of a rectilinear figure (including squares) in centimetres and metres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-</a:t>
                      </a:r>
                      <a:r>
                        <a:rPr kumimoji="0" lang="en-GB" sz="6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Fnd</a:t>
                      </a:r>
                      <a:r>
                        <a:rPr kumimoji="0" lang="en-GB" sz="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the area of rectilinear shapes by counting squares</a:t>
                      </a:r>
                    </a:p>
                    <a:p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>
                          <a:effectLst/>
                        </a:rPr>
                        <a:t>-Estimate, compare and calculate different measures, including money in pounds and pence 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>
                          <a:effectLst/>
                        </a:rPr>
                        <a:t>-Identify, describe and represent the position of a shape following a reflection or translation, using the appropriate language, and know that the shape has not changed.</a:t>
                      </a:r>
                      <a:endParaRPr lang="en-GB" sz="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148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17948"/>
              </p:ext>
            </p:extLst>
          </p:nvPr>
        </p:nvGraphicFramePr>
        <p:xfrm>
          <a:off x="0" y="1"/>
          <a:ext cx="9144001" cy="59907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71599"/>
                <a:gridCol w="1362067"/>
                <a:gridCol w="1362067"/>
                <a:gridCol w="1362067"/>
                <a:gridCol w="1362067"/>
                <a:gridCol w="1362067"/>
                <a:gridCol w="1362067"/>
              </a:tblGrid>
              <a:tr h="459721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Term 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Week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Week 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Week 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Week 4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Week 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Week 6 </a:t>
                      </a:r>
                      <a:endParaRPr lang="en-GB" sz="1600" dirty="0"/>
                    </a:p>
                  </a:txBody>
                  <a:tcPr/>
                </a:tc>
              </a:tr>
              <a:tr h="645686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Overall Focus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Geometry: Properties of Shape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Geometry: Properties</a:t>
                      </a:r>
                      <a:r>
                        <a:rPr lang="en-GB" sz="1000" baseline="0" dirty="0" smtClean="0"/>
                        <a:t> of Shape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Place Value</a:t>
                      </a:r>
                      <a:r>
                        <a:rPr lang="en-GB" sz="1000" baseline="0" dirty="0" smtClean="0"/>
                        <a:t>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Addition and Subtraction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Statistics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Statistics </a:t>
                      </a:r>
                      <a:endParaRPr lang="en-GB" sz="1000" dirty="0"/>
                    </a:p>
                  </a:txBody>
                  <a:tcPr/>
                </a:tc>
              </a:tr>
              <a:tr h="1452295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LA objectives</a:t>
                      </a:r>
                      <a:endParaRPr lang="en-GB" sz="1000" dirty="0"/>
                    </a:p>
                    <a:p>
                      <a:r>
                        <a:rPr lang="en-GB" sz="1000" dirty="0" smtClean="0"/>
                        <a:t>(please</a:t>
                      </a:r>
                      <a:r>
                        <a:rPr lang="en-GB" sz="1000" baseline="0" dirty="0" smtClean="0"/>
                        <a:t> note these may vary for pupil needs) 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50" dirty="0" smtClean="0">
                          <a:effectLst/>
                        </a:rPr>
                        <a:t>-Identify and describe the properties of 2-D shapes, including the number of sides and lines</a:t>
                      </a:r>
                      <a:r>
                        <a:rPr lang="en-GB" sz="650" baseline="0" dirty="0" smtClean="0">
                          <a:effectLst/>
                        </a:rPr>
                        <a:t> of </a:t>
                      </a:r>
                      <a:r>
                        <a:rPr lang="en-GB" sz="650" dirty="0" smtClean="0">
                          <a:effectLst/>
                        </a:rPr>
                        <a:t>symmetry in a vertical line</a:t>
                      </a:r>
                    </a:p>
                    <a:p>
                      <a:r>
                        <a:rPr lang="en-GB" sz="650" dirty="0" smtClean="0">
                          <a:effectLst/>
                        </a:rPr>
                        <a:t>-Identify and describe the properties of 3-D shapes, including the number of edges, vertices and faces</a:t>
                      </a:r>
                    </a:p>
                    <a:p>
                      <a:r>
                        <a:rPr lang="en-GB" sz="650" dirty="0" smtClean="0">
                          <a:effectLst/>
                        </a:rPr>
                        <a:t>-Identify 2-D shapes on the surface of 3-D shapes, [for example, a circle on a cylinder and a triangle on a pyramid]</a:t>
                      </a:r>
                    </a:p>
                    <a:p>
                      <a:r>
                        <a:rPr lang="en-GB" sz="650" dirty="0" smtClean="0">
                          <a:effectLst/>
                        </a:rPr>
                        <a:t>-Compare and sort common 2-D and 3-D shapes and everyday objects.</a:t>
                      </a:r>
                    </a:p>
                    <a:p>
                      <a:endParaRPr lang="en-GB" sz="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65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-Identify and describe the properties of 2-D shapes, including the number of sides and lines of symmetry in a vertical line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65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-Identify and describe the properties of 3-D shapes, including the number of edges, vertices and faces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65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-Identify 2-D shapes on the surface of 3-D shapes, [for example, a circle on a cylinder and a triangle on a pyramid]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65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-Compare and sort common 2-D and 3-D shapes and everyday objects.</a:t>
                      </a:r>
                      <a:endParaRPr kumimoji="0" lang="en-GB" sz="6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50" dirty="0" smtClean="0"/>
                        <a:t>-Count in steps of 2, 3, and 5 from 0, and in tens from any number, forward and backward</a:t>
                      </a:r>
                    </a:p>
                    <a:p>
                      <a:r>
                        <a:rPr lang="en-GB" sz="650" dirty="0" smtClean="0"/>
                        <a:t>-Recognise the place value of each digit in a two-digit number (tens, ones)</a:t>
                      </a:r>
                    </a:p>
                    <a:p>
                      <a:r>
                        <a:rPr lang="en-GB" sz="650" dirty="0" smtClean="0"/>
                        <a:t>-Identify, represent and estimate numbers using different representations, including the number 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50" dirty="0" smtClean="0"/>
                        <a:t>-Solve problems with addition and subtraction</a:t>
                      </a:r>
                    </a:p>
                    <a:p>
                      <a:r>
                        <a:rPr lang="en-GB" sz="650" dirty="0" smtClean="0"/>
                        <a:t>-Recall and use addition and subtraction facts to 20 fluently, and derive and use related facts up to 100</a:t>
                      </a:r>
                    </a:p>
                    <a:p>
                      <a:r>
                        <a:rPr lang="en-GB" sz="650" dirty="0" smtClean="0"/>
                        <a:t>-Add and subtract numbers using concrete objects, pictorial representations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50" dirty="0" smtClean="0">
                          <a:effectLst/>
                        </a:rPr>
                        <a:t>-Interpret and construct simple pictograms, tally charts, block diagrams and simple tables</a:t>
                      </a:r>
                    </a:p>
                    <a:p>
                      <a:r>
                        <a:rPr lang="en-GB" sz="650" dirty="0" smtClean="0">
                          <a:effectLst/>
                        </a:rPr>
                        <a:t>-Ask and answer simple questions by counting the number of objects in each category and sorting the categories by quantity</a:t>
                      </a:r>
                    </a:p>
                    <a:p>
                      <a:r>
                        <a:rPr lang="en-GB" sz="650" dirty="0" smtClean="0">
                          <a:effectLst/>
                        </a:rPr>
                        <a:t>-Ask and answer questions about totalling and comparing categorical data.</a:t>
                      </a:r>
                    </a:p>
                    <a:p>
                      <a:endParaRPr lang="en-GB" sz="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50" dirty="0" smtClean="0">
                          <a:effectLst/>
                        </a:rPr>
                        <a:t>-Interpret and construct simple pictograms, tally charts, block diagrams and simple tables</a:t>
                      </a:r>
                    </a:p>
                    <a:p>
                      <a:r>
                        <a:rPr lang="en-GB" sz="650" dirty="0" smtClean="0">
                          <a:effectLst/>
                        </a:rPr>
                        <a:t>-Ask and answer simple questions by counting the number of objects in each category and sorting the categories by quantity</a:t>
                      </a:r>
                    </a:p>
                    <a:p>
                      <a:r>
                        <a:rPr lang="en-GB" sz="650" dirty="0" smtClean="0">
                          <a:effectLst/>
                        </a:rPr>
                        <a:t>-Ask and answer questions about totalling and comparing categorical data.</a:t>
                      </a:r>
                    </a:p>
                  </a:txBody>
                  <a:tcPr/>
                </a:tc>
              </a:tr>
              <a:tr h="1433433">
                <a:tc>
                  <a:txBody>
                    <a:bodyPr/>
                    <a:lstStyle/>
                    <a:p>
                      <a:r>
                        <a:rPr lang="en-GB" sz="1000" baseline="0" dirty="0" smtClean="0"/>
                        <a:t>Year 3 objectives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50" dirty="0" smtClean="0">
                          <a:effectLst/>
                        </a:rPr>
                        <a:t>-Draw 2-D shapes and make 3-D shapes using modelling materials; -Recognise 3-D shapes in different orientations and describe them</a:t>
                      </a:r>
                    </a:p>
                    <a:p>
                      <a:r>
                        <a:rPr lang="en-GB" sz="650" dirty="0" smtClean="0">
                          <a:effectLst/>
                        </a:rPr>
                        <a:t>-Recognise angles as a property of shape or a description of a turn</a:t>
                      </a:r>
                    </a:p>
                    <a:p>
                      <a:r>
                        <a:rPr lang="en-GB" sz="650" dirty="0" smtClean="0">
                          <a:effectLst/>
                        </a:rPr>
                        <a:t>-Identify right angles, recognise that two right angles make a half-turn, three make three quarters of a turn and four a complete turn; identify whether angles are greater than or less than a right angle</a:t>
                      </a:r>
                    </a:p>
                    <a:p>
                      <a:r>
                        <a:rPr lang="en-GB" sz="650" dirty="0" smtClean="0">
                          <a:effectLst/>
                        </a:rPr>
                        <a:t>-Identify horizontal and vertical lines and pairs of perpendicular and parallel lines.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50" dirty="0" smtClean="0">
                          <a:effectLst/>
                        </a:rPr>
                        <a:t>-Draw 2-D shapes and make 3-D shapes using modelling materials; -Recognise 3-D shapes in different orientations and describe them</a:t>
                      </a:r>
                    </a:p>
                    <a:p>
                      <a:r>
                        <a:rPr lang="en-GB" sz="650" dirty="0" smtClean="0">
                          <a:effectLst/>
                        </a:rPr>
                        <a:t>-Recognise angles as a property of shape or a description of a turn</a:t>
                      </a:r>
                    </a:p>
                    <a:p>
                      <a:r>
                        <a:rPr lang="en-GB" sz="650" dirty="0" smtClean="0">
                          <a:effectLst/>
                        </a:rPr>
                        <a:t>-Identify right angles, recognise that two right angles make a half-turn, three make three quarters of a turn and four a complete turn; identify whether angles are greater than or less than a right angle</a:t>
                      </a:r>
                    </a:p>
                    <a:p>
                      <a:r>
                        <a:rPr lang="en-GB" sz="650" dirty="0" smtClean="0">
                          <a:effectLst/>
                        </a:rPr>
                        <a:t>-Identify horizontal and vertical lines and pairs of perpendicular and parallel lines.</a:t>
                      </a:r>
                    </a:p>
                    <a:p>
                      <a:endParaRPr lang="en-GB" sz="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50" dirty="0" smtClean="0"/>
                        <a:t>-Count from 0 in multiples of 4, 8, 50 and 100</a:t>
                      </a:r>
                    </a:p>
                    <a:p>
                      <a:r>
                        <a:rPr lang="en-GB" sz="650" dirty="0" smtClean="0"/>
                        <a:t>-Find 10 or 100 more or less than a given number </a:t>
                      </a:r>
                    </a:p>
                    <a:p>
                      <a:r>
                        <a:rPr lang="en-GB" sz="650" dirty="0" smtClean="0"/>
                        <a:t>-Recognise the place value of each digit in a three-digit number (hundreds, tens, ones)</a:t>
                      </a:r>
                    </a:p>
                    <a:p>
                      <a:r>
                        <a:rPr lang="en-GB" sz="650" dirty="0" smtClean="0"/>
                        <a:t>-Compare and order numbers up to 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50" dirty="0" smtClean="0"/>
                        <a:t>-Add and subtract numbers mentally, including:</a:t>
                      </a:r>
                    </a:p>
                    <a:p>
                      <a:r>
                        <a:rPr lang="en-GB" sz="650" dirty="0" smtClean="0"/>
                        <a:t> a three-digit number and ones</a:t>
                      </a:r>
                    </a:p>
                    <a:p>
                      <a:r>
                        <a:rPr lang="en-GB" sz="650" dirty="0" smtClean="0"/>
                        <a:t> a three-digit number and tens</a:t>
                      </a:r>
                    </a:p>
                    <a:p>
                      <a:r>
                        <a:rPr lang="en-GB" sz="650" dirty="0" smtClean="0"/>
                        <a:t> a three-digit number and hundreds</a:t>
                      </a:r>
                    </a:p>
                    <a:p>
                      <a:r>
                        <a:rPr lang="en-GB" sz="650" dirty="0" smtClean="0"/>
                        <a:t>-Add and subtract numbers with up to three digits, using formal written methods of columnar addition and subtraction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50" dirty="0" smtClean="0">
                          <a:effectLst/>
                        </a:rPr>
                        <a:t>-Interpret and present data using bar charts, pictograms and tables</a:t>
                      </a:r>
                    </a:p>
                    <a:p>
                      <a:r>
                        <a:rPr lang="en-GB" sz="650" dirty="0" smtClean="0">
                          <a:effectLst/>
                        </a:rPr>
                        <a:t>-Solve one-step and two-step questions [for example, ‘How many more?’ and ‘How many fewer?’] using information presented in scaled bar charts and pictograms and tables</a:t>
                      </a:r>
                    </a:p>
                    <a:p>
                      <a:endParaRPr lang="en-GB" sz="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50" dirty="0" smtClean="0">
                          <a:effectLst/>
                        </a:rPr>
                        <a:t>-Interpret and present data using bar charts, pictograms and tables</a:t>
                      </a:r>
                    </a:p>
                    <a:p>
                      <a:r>
                        <a:rPr lang="en-GB" sz="650" dirty="0" smtClean="0">
                          <a:effectLst/>
                        </a:rPr>
                        <a:t>-Solve one-step and two-step questions [for example, ‘How many more?’ and ‘How many fewer?’] using information presented in scaled bar charts and pictograms and tables</a:t>
                      </a:r>
                    </a:p>
                    <a:p>
                      <a:endParaRPr lang="en-GB" sz="650" dirty="0"/>
                    </a:p>
                  </a:txBody>
                  <a:tcPr/>
                </a:tc>
              </a:tr>
              <a:tr h="1433433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Year 4 objectives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50" dirty="0" smtClean="0">
                          <a:effectLst/>
                        </a:rPr>
                        <a:t>-Compare and classify geometric shapes, including quadrilaterals and triangles, based on their properties and sizes</a:t>
                      </a:r>
                    </a:p>
                    <a:p>
                      <a:r>
                        <a:rPr lang="en-GB" sz="650" dirty="0" smtClean="0">
                          <a:effectLst/>
                        </a:rPr>
                        <a:t>-Identify acute and obtuse angles and compare and order angles up to two right angles by size</a:t>
                      </a:r>
                    </a:p>
                    <a:p>
                      <a:r>
                        <a:rPr lang="en-GB" sz="650" dirty="0" smtClean="0">
                          <a:effectLst/>
                        </a:rPr>
                        <a:t>-Identify lines of symmetry in 2-D shapes presented in different orientations</a:t>
                      </a:r>
                    </a:p>
                    <a:p>
                      <a:r>
                        <a:rPr lang="en-GB" sz="650" dirty="0" smtClean="0">
                          <a:effectLst/>
                        </a:rPr>
                        <a:t>-Complete a simple symmetric figure with respect to a specific line of symmetry.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50" dirty="0" smtClean="0">
                          <a:effectLst/>
                        </a:rPr>
                        <a:t>-Compare and classify geometric shapes, including quadrilaterals and triangles, based on their properties and sizes</a:t>
                      </a:r>
                    </a:p>
                    <a:p>
                      <a:r>
                        <a:rPr lang="en-GB" sz="650" dirty="0" smtClean="0">
                          <a:effectLst/>
                        </a:rPr>
                        <a:t>-Identify acute and obtuse angles and compare and order angles up to two right angles by size</a:t>
                      </a:r>
                    </a:p>
                    <a:p>
                      <a:r>
                        <a:rPr lang="en-GB" sz="650" dirty="0" smtClean="0">
                          <a:effectLst/>
                        </a:rPr>
                        <a:t>-Identify lines of symmetry in 2-D shapes presented in different orientations</a:t>
                      </a:r>
                    </a:p>
                    <a:p>
                      <a:r>
                        <a:rPr lang="en-GB" sz="650" dirty="0" smtClean="0">
                          <a:effectLst/>
                        </a:rPr>
                        <a:t>-Complete a simple symmetric figure with respect to a specific line of symmetry.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50" dirty="0" smtClean="0"/>
                        <a:t>-Count in multiples of 6, 7, 9, 25 and 1000</a:t>
                      </a:r>
                    </a:p>
                    <a:p>
                      <a:r>
                        <a:rPr lang="en-GB" sz="650" dirty="0" smtClean="0"/>
                        <a:t>-Find 1000 more or less than a given number</a:t>
                      </a:r>
                    </a:p>
                    <a:p>
                      <a:r>
                        <a:rPr lang="en-GB" sz="650" dirty="0" smtClean="0"/>
                        <a:t> -Count backwards through zero to include negative numbers </a:t>
                      </a:r>
                    </a:p>
                    <a:p>
                      <a:r>
                        <a:rPr lang="en-GB" sz="650" dirty="0" smtClean="0"/>
                        <a:t>-Recognise the place value of each digit in a four-digit number (thousands, hundreds, tens, and ones)</a:t>
                      </a:r>
                    </a:p>
                    <a:p>
                      <a:r>
                        <a:rPr lang="en-GB" sz="650" dirty="0" smtClean="0"/>
                        <a:t>-Order and compare numbers beyond 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50" dirty="0" smtClean="0"/>
                        <a:t>-Add and subtract numbers with up to 4 digits using the formal written methods of columnar addition and subtraction where appropriate</a:t>
                      </a:r>
                    </a:p>
                    <a:p>
                      <a:r>
                        <a:rPr lang="en-GB" sz="650" dirty="0" smtClean="0"/>
                        <a:t>-Estimate and use inverse operations to check answers to a calculation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50" dirty="0" smtClean="0">
                          <a:effectLst/>
                        </a:rPr>
                        <a:t>-Interpret and present discrete and continuous data using appropriate graphical methods, including bar charts and time graphs.</a:t>
                      </a:r>
                    </a:p>
                    <a:p>
                      <a:r>
                        <a:rPr lang="en-GB" sz="650" dirty="0" smtClean="0">
                          <a:effectLst/>
                        </a:rPr>
                        <a:t>-Solve comparison, sum and difference problems using information presented in bar charts, pictograms, tables and other graphs.</a:t>
                      </a:r>
                    </a:p>
                    <a:p>
                      <a:endParaRPr lang="en-GB" sz="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50" dirty="0" smtClean="0">
                          <a:effectLst/>
                        </a:rPr>
                        <a:t>-Interpret and present discrete and continuous data using appropriate graphical methods, including bar charts and time graphs.</a:t>
                      </a:r>
                    </a:p>
                    <a:p>
                      <a:r>
                        <a:rPr lang="en-GB" sz="650" dirty="0" smtClean="0">
                          <a:effectLst/>
                        </a:rPr>
                        <a:t>-Solve comparison, sum and difference problems using information presented in bar charts, pictograms, tables and other graphs.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714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793556"/>
              </p:ext>
            </p:extLst>
          </p:nvPr>
        </p:nvGraphicFramePr>
        <p:xfrm>
          <a:off x="-2" y="260648"/>
          <a:ext cx="9144002" cy="624276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71600"/>
                <a:gridCol w="1362067"/>
                <a:gridCol w="1362067"/>
                <a:gridCol w="1362067"/>
                <a:gridCol w="1362067"/>
                <a:gridCol w="1362067"/>
                <a:gridCol w="1362067"/>
              </a:tblGrid>
              <a:tr h="381111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Term</a:t>
                      </a:r>
                      <a:r>
                        <a:rPr lang="en-GB" sz="1600" baseline="0" dirty="0" smtClean="0"/>
                        <a:t> 4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Week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Week 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Week 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Week 4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Week 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Week 6 </a:t>
                      </a:r>
                      <a:endParaRPr lang="en-GB" sz="1600" dirty="0"/>
                    </a:p>
                  </a:txBody>
                  <a:tcPr/>
                </a:tc>
              </a:tr>
              <a:tr h="535277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Overall Focus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Multiplication and Division 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Fractions 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Fractions</a:t>
                      </a:r>
                      <a:r>
                        <a:rPr lang="en-GB" sz="1100" baseline="0" dirty="0" smtClean="0"/>
                        <a:t> 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Measurement 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Measurement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Place Value</a:t>
                      </a:r>
                      <a:endParaRPr lang="en-GB" sz="1100" dirty="0"/>
                    </a:p>
                  </a:txBody>
                  <a:tcPr/>
                </a:tc>
              </a:tr>
              <a:tr h="1188323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LA objectives</a:t>
                      </a:r>
                      <a:endParaRPr lang="en-GB" sz="1000" dirty="0"/>
                    </a:p>
                    <a:p>
                      <a:r>
                        <a:rPr lang="en-GB" sz="1000" dirty="0" smtClean="0"/>
                        <a:t>(please</a:t>
                      </a:r>
                      <a:r>
                        <a:rPr lang="en-GB" sz="1000" baseline="0" dirty="0" smtClean="0"/>
                        <a:t> note these may vary for pupil needs) 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50" dirty="0" smtClean="0"/>
                        <a:t>-Solve problems involving multiplication and division, using materials, arrays, repeated addition, mental methods, and multiplication and division facts, including problems in contexts.</a:t>
                      </a:r>
                      <a:endParaRPr lang="en-GB" sz="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50" dirty="0" smtClean="0"/>
                        <a:t>-Recognise, find, name and write fractions &amp;frac13;, ¼, 2⁄4 and ¾ of a length, shape, set of objects or quantity</a:t>
                      </a:r>
                    </a:p>
                    <a:p>
                      <a:r>
                        <a:rPr lang="en-GB" sz="650" dirty="0" smtClean="0"/>
                        <a:t>-Write simple fractions e.g. ½ of 6 = 3 and recognise the equivalence of two quarters and one half.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50" dirty="0" smtClean="0"/>
                        <a:t>-Recognise, find, name and write fractions &amp;frac13;, ¼, 2⁄4 and ¾ of a length, shape, set of objects or quantity</a:t>
                      </a:r>
                    </a:p>
                    <a:p>
                      <a:r>
                        <a:rPr lang="en-GB" sz="650" dirty="0" smtClean="0"/>
                        <a:t>-Write simple fractions e.g. ½ of 6 = 3 and recognise the equivalence of two quarters and one half.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50" dirty="0" smtClean="0"/>
                        <a:t>-Compare and sequence intervals of time</a:t>
                      </a:r>
                    </a:p>
                    <a:p>
                      <a:r>
                        <a:rPr lang="en-GB" sz="650" dirty="0" smtClean="0"/>
                        <a:t>tell and write the time to five minutes, including quarter past/to the hour and draw the hands on a clock face to show these times</a:t>
                      </a:r>
                    </a:p>
                    <a:p>
                      <a:r>
                        <a:rPr lang="en-GB" sz="650" dirty="0" smtClean="0"/>
                        <a:t>-Know the number of minutes in an hour and the number of hours in a day.</a:t>
                      </a:r>
                    </a:p>
                    <a:p>
                      <a:endParaRPr lang="en-GB" sz="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65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-Recognise and use symbols for pounds (£) and pence (p); combine amounts to make a particular value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65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-Find different combinations of coins that equal the same amounts of money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65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-Solve simple problems in a practical context involving addition and subtraction of money of the same unit, including giving change</a:t>
                      </a:r>
                    </a:p>
                    <a:p>
                      <a:endParaRPr lang="en-GB" sz="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50" dirty="0" smtClean="0"/>
                        <a:t>-Compare and order numbers from 0 up to 100; use &lt;, &gt; and = signs</a:t>
                      </a:r>
                    </a:p>
                    <a:p>
                      <a:r>
                        <a:rPr lang="en-GB" sz="650" dirty="0" smtClean="0"/>
                        <a:t> -Read and write numbers to at least 100 in numerals and in words</a:t>
                      </a:r>
                    </a:p>
                    <a:p>
                      <a:r>
                        <a:rPr lang="en-GB" sz="650" dirty="0" smtClean="0"/>
                        <a:t> -Use place value and number facts to solve problems.</a:t>
                      </a:r>
                    </a:p>
                  </a:txBody>
                  <a:tcPr/>
                </a:tc>
              </a:tr>
              <a:tr h="1188323">
                <a:tc>
                  <a:txBody>
                    <a:bodyPr/>
                    <a:lstStyle/>
                    <a:p>
                      <a:r>
                        <a:rPr lang="en-GB" sz="1000" baseline="0" dirty="0" smtClean="0"/>
                        <a:t>Year 3 objectives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50" dirty="0" smtClean="0"/>
                        <a:t>-Solve problems, including missing number problems, involving multiplication and division, including positive integer scaling problems and correspondence problems in which n objects are connected to m objects.</a:t>
                      </a:r>
                      <a:endParaRPr lang="en-GB" sz="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50" dirty="0" smtClean="0"/>
                        <a:t>-Count up and down in tenths; recognise that tenths arise from dividing an object into 10 equal parts and in dividing one-digit numbers or quantities by 10</a:t>
                      </a:r>
                    </a:p>
                    <a:p>
                      <a:r>
                        <a:rPr lang="en-GB" sz="650" dirty="0" smtClean="0"/>
                        <a:t>-Recognise, find and write fractions of a discrete set of objects: unit fractions and non-unit fractions with small denominators</a:t>
                      </a:r>
                    </a:p>
                    <a:p>
                      <a:r>
                        <a:rPr lang="en-GB" sz="650" dirty="0" smtClean="0"/>
                        <a:t>-Recognise and use fractions as numbers: unit fractions and non-unit fractions with small denominators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50" dirty="0" smtClean="0">
                          <a:effectLst/>
                        </a:rPr>
                        <a:t>-Recognise and show, using diagrams, equivalent fractions with small denominators.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50" dirty="0" smtClean="0">
                          <a:effectLst/>
                        </a:rPr>
                        <a:t>-Add and subtract fractions with the same denominator within one whole [for example, </a:t>
                      </a:r>
                      <a:r>
                        <a:rPr lang="en-GB" sz="650" baseline="30000" dirty="0" smtClean="0">
                          <a:effectLst/>
                        </a:rPr>
                        <a:t>5</a:t>
                      </a:r>
                      <a:r>
                        <a:rPr lang="en-GB" sz="650" dirty="0" smtClean="0">
                          <a:effectLst/>
                        </a:rPr>
                        <a:t>⁄</a:t>
                      </a:r>
                      <a:r>
                        <a:rPr lang="en-GB" sz="650" baseline="-25000" dirty="0" smtClean="0">
                          <a:effectLst/>
                        </a:rPr>
                        <a:t>7</a:t>
                      </a:r>
                      <a:r>
                        <a:rPr lang="en-GB" sz="650" dirty="0" smtClean="0">
                          <a:effectLst/>
                        </a:rPr>
                        <a:t> + </a:t>
                      </a:r>
                      <a:r>
                        <a:rPr lang="en-GB" sz="650" baseline="30000" dirty="0" smtClean="0">
                          <a:effectLst/>
                        </a:rPr>
                        <a:t>1</a:t>
                      </a:r>
                      <a:r>
                        <a:rPr lang="en-GB" sz="650" dirty="0" smtClean="0">
                          <a:effectLst/>
                        </a:rPr>
                        <a:t>⁄</a:t>
                      </a:r>
                      <a:r>
                        <a:rPr lang="en-GB" sz="650" baseline="-25000" dirty="0" smtClean="0">
                          <a:effectLst/>
                        </a:rPr>
                        <a:t>7</a:t>
                      </a:r>
                      <a:r>
                        <a:rPr lang="en-GB" sz="650" dirty="0" smtClean="0">
                          <a:effectLst/>
                        </a:rPr>
                        <a:t> = </a:t>
                      </a:r>
                      <a:r>
                        <a:rPr lang="en-GB" sz="650" baseline="30000" dirty="0" smtClean="0">
                          <a:effectLst/>
                        </a:rPr>
                        <a:t>6</a:t>
                      </a:r>
                      <a:r>
                        <a:rPr lang="en-GB" sz="650" dirty="0" smtClean="0">
                          <a:effectLst/>
                        </a:rPr>
                        <a:t>⁄</a:t>
                      </a:r>
                      <a:r>
                        <a:rPr lang="en-GB" sz="650" baseline="-25000" dirty="0" smtClean="0">
                          <a:effectLst/>
                        </a:rPr>
                        <a:t>7</a:t>
                      </a:r>
                      <a:r>
                        <a:rPr lang="en-GB" sz="650" dirty="0" smtClean="0">
                          <a:effectLst/>
                        </a:rPr>
                        <a:t> ] </a:t>
                      </a:r>
                    </a:p>
                    <a:p>
                      <a:r>
                        <a:rPr lang="en-GB" sz="650" dirty="0" smtClean="0">
                          <a:effectLst/>
                        </a:rPr>
                        <a:t>-Compare and order unit fractions with the same denominator </a:t>
                      </a:r>
                    </a:p>
                    <a:p>
                      <a:r>
                        <a:rPr lang="en-GB" sz="650" dirty="0" smtClean="0">
                          <a:effectLst/>
                        </a:rPr>
                        <a:t>-Solve problems that involve all of the above.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50" dirty="0" smtClean="0">
                          <a:effectLst/>
                        </a:rPr>
                        <a:t>-Tell and write the time from an analogue clock, including using Roman numerals from I to XII, and 12-hour and 24-hour clocks</a:t>
                      </a:r>
                    </a:p>
                    <a:p>
                      <a:r>
                        <a:rPr lang="en-GB" sz="650" dirty="0" smtClean="0">
                          <a:effectLst/>
                        </a:rPr>
                        <a:t>-Estimate and read time with increasing accuracy to the nearest minute; record and compare time in terms of seconds, minutes and hours; use vocabulary such as o’clock, a.m./p.m., morning, afternoon, noon and midnight</a:t>
                      </a:r>
                    </a:p>
                    <a:p>
                      <a:r>
                        <a:rPr lang="en-GB" sz="650" dirty="0" smtClean="0">
                          <a:effectLst/>
                        </a:rPr>
                        <a:t>-Know the number of seconds in a minute and the number of days in each month, year and leap year</a:t>
                      </a:r>
                    </a:p>
                    <a:p>
                      <a:r>
                        <a:rPr lang="en-GB" sz="650" dirty="0" smtClean="0">
                          <a:effectLst/>
                        </a:rPr>
                        <a:t>-Compare durations of events [for example to calculate the time taken by particular events or tasks].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65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-Add and subtract amounts of money to give change, using both £ and p in practical contexts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50" dirty="0" smtClean="0"/>
                        <a:t>-Identify, represent and estimate numbers using different representations</a:t>
                      </a:r>
                    </a:p>
                    <a:p>
                      <a:r>
                        <a:rPr lang="en-GB" sz="650" dirty="0" smtClean="0"/>
                        <a:t>-Read and write numbers up to 1000 in numerals and in words</a:t>
                      </a:r>
                    </a:p>
                    <a:p>
                      <a:r>
                        <a:rPr lang="en-GB" sz="650" dirty="0" smtClean="0"/>
                        <a:t> -Solve number problems and practical problems involving all of the number and place value </a:t>
                      </a:r>
                      <a:r>
                        <a:rPr lang="en-GB" sz="650" dirty="0" err="1" smtClean="0"/>
                        <a:t>obj</a:t>
                      </a:r>
                      <a:endParaRPr lang="en-GB" sz="650" dirty="0" smtClean="0"/>
                    </a:p>
                  </a:txBody>
                  <a:tcPr/>
                </a:tc>
              </a:tr>
              <a:tr h="1188323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Year 4 objectives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50" dirty="0" smtClean="0"/>
                        <a:t>-Multiply two-digit and three-digit numbers by a one-digit number using formal written layout</a:t>
                      </a:r>
                    </a:p>
                    <a:p>
                      <a:r>
                        <a:rPr lang="en-GB" sz="650" dirty="0" smtClean="0"/>
                        <a:t>-Solve problems involving multiplying and adding, including using the distributive law to multiply two digit numbers by one digit, integer scaling problems and harder correspondence problems such as n objects are connected to m objects.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50" dirty="0" smtClean="0"/>
                        <a:t>-Recognise and show, using diagrams, families of common equivalent fractions</a:t>
                      </a:r>
                    </a:p>
                    <a:p>
                      <a:r>
                        <a:rPr lang="en-GB" sz="650" dirty="0" smtClean="0"/>
                        <a:t> count up and down in hundredths; recognise that hundredths arise when dividing an object by one hundred and dividing tenths by ten.</a:t>
                      </a:r>
                    </a:p>
                    <a:p>
                      <a:r>
                        <a:rPr lang="en-GB" sz="650" dirty="0" smtClean="0"/>
                        <a:t>-Solve problems involving increasingly harder fractions to calculate quantities, and fractions to divide quantities, including non-unit fractions where the answer is a whole number</a:t>
                      </a:r>
                    </a:p>
                    <a:p>
                      <a:r>
                        <a:rPr lang="en-GB" sz="650" dirty="0" smtClean="0"/>
                        <a:t>-Add and subtract fractions with the same denominator</a:t>
                      </a:r>
                    </a:p>
                    <a:p>
                      <a:r>
                        <a:rPr lang="en-GB" sz="650" dirty="0" smtClean="0"/>
                        <a:t>recognise and write decimal equivalents of any number of tenths or hundredths</a:t>
                      </a:r>
                    </a:p>
                    <a:p>
                      <a:r>
                        <a:rPr lang="en-GB" sz="650" dirty="0" smtClean="0"/>
                        <a:t>-Recognise and write decimal equivalents to ¼, ½, 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50" dirty="0" smtClean="0">
                          <a:effectLst/>
                        </a:rPr>
                        <a:t>-Find the effect of dividing a one- or two-digit number by 10 and 100, identifying the value of the digits in the answer as ones, tenths and hundredths</a:t>
                      </a:r>
                    </a:p>
                    <a:p>
                      <a:r>
                        <a:rPr lang="en-GB" sz="650" dirty="0" smtClean="0">
                          <a:effectLst/>
                        </a:rPr>
                        <a:t>-Round decimals with one decimal place to the nearest whole number</a:t>
                      </a:r>
                    </a:p>
                    <a:p>
                      <a:r>
                        <a:rPr lang="en-GB" sz="650" dirty="0" smtClean="0">
                          <a:effectLst/>
                        </a:rPr>
                        <a:t>-Compare numbers with the same number of decimal places up to two decimal places</a:t>
                      </a:r>
                    </a:p>
                    <a:p>
                      <a:r>
                        <a:rPr lang="en-GB" sz="650" dirty="0" smtClean="0">
                          <a:effectLst/>
                        </a:rPr>
                        <a:t>-Solve simple measure and money problems involving fractions and decimals to two decimal places.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50" dirty="0" smtClean="0">
                          <a:effectLst/>
                        </a:rPr>
                        <a:t>-Read, write and convert time between analogue and digital 12- and 24-hour clocks </a:t>
                      </a:r>
                    </a:p>
                    <a:p>
                      <a:r>
                        <a:rPr lang="en-GB" sz="650" dirty="0" smtClean="0">
                          <a:effectLst/>
                        </a:rPr>
                        <a:t>-Solve problems involving converting from hours to minutes; minutes to seconds; years to months; weeks to days.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65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-Estimate, compare and calculate different measures, including money in pounds and pence </a:t>
                      </a:r>
                    </a:p>
                    <a:p>
                      <a:endParaRPr lang="en-GB" sz="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50" dirty="0" smtClean="0"/>
                        <a:t>-Identify, represent and estimate numbers using different representations</a:t>
                      </a:r>
                    </a:p>
                    <a:p>
                      <a:r>
                        <a:rPr lang="en-GB" sz="650" dirty="0" smtClean="0"/>
                        <a:t>-Round any number to the nearest 10, 100 or 1000</a:t>
                      </a:r>
                    </a:p>
                    <a:p>
                      <a:r>
                        <a:rPr lang="en-GB" sz="650" dirty="0" smtClean="0"/>
                        <a:t>-Solve number and practical problems that involve all of the number and place value </a:t>
                      </a:r>
                      <a:r>
                        <a:rPr lang="en-GB" sz="650" dirty="0" err="1" smtClean="0"/>
                        <a:t>obj</a:t>
                      </a:r>
                      <a:r>
                        <a:rPr lang="en-GB" sz="650" dirty="0" smtClean="0"/>
                        <a:t> and with increasingly large positive numbers</a:t>
                      </a:r>
                    </a:p>
                    <a:p>
                      <a:r>
                        <a:rPr lang="en-GB" sz="650" dirty="0" smtClean="0"/>
                        <a:t>-Read Roman numerals to 100 (I to C) and know that over time, the numeral system changed to include the concept of zero and place value.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67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907092"/>
              </p:ext>
            </p:extLst>
          </p:nvPr>
        </p:nvGraphicFramePr>
        <p:xfrm>
          <a:off x="0" y="0"/>
          <a:ext cx="9144002" cy="592912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71600"/>
                <a:gridCol w="1362067"/>
                <a:gridCol w="1362067"/>
                <a:gridCol w="1362067"/>
                <a:gridCol w="1362067"/>
                <a:gridCol w="1362067"/>
                <a:gridCol w="1362067"/>
              </a:tblGrid>
              <a:tr h="46098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Term 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Week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Week 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Week 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Week 4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Week 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Week 6 </a:t>
                      </a:r>
                      <a:endParaRPr lang="en-GB" sz="1600" dirty="0"/>
                    </a:p>
                  </a:txBody>
                  <a:tcPr/>
                </a:tc>
              </a:tr>
              <a:tr h="647467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Overall Focus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Statistics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Statistics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Place Value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Addition and Subtraction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Multiplication</a:t>
                      </a:r>
                      <a:r>
                        <a:rPr lang="en-GB" sz="1100" baseline="0" dirty="0" smtClean="0"/>
                        <a:t> and Division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Multiplication and Division </a:t>
                      </a:r>
                      <a:endParaRPr lang="en-GB" sz="1100" dirty="0"/>
                    </a:p>
                  </a:txBody>
                  <a:tcPr/>
                </a:tc>
              </a:tr>
              <a:tr h="1437386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LA objectives</a:t>
                      </a:r>
                      <a:endParaRPr lang="en-GB" sz="1000" dirty="0"/>
                    </a:p>
                    <a:p>
                      <a:r>
                        <a:rPr lang="en-GB" sz="1000" dirty="0" smtClean="0"/>
                        <a:t>(please</a:t>
                      </a:r>
                      <a:r>
                        <a:rPr lang="en-GB" sz="1000" baseline="0" dirty="0" smtClean="0"/>
                        <a:t> note these may vary for pupil needs) 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>
                          <a:effectLst/>
                        </a:rPr>
                        <a:t>-Interpret and construct simple pictograms, tally charts, block diagrams and simple tables</a:t>
                      </a:r>
                    </a:p>
                    <a:p>
                      <a:r>
                        <a:rPr lang="en-GB" sz="700" dirty="0" smtClean="0">
                          <a:effectLst/>
                        </a:rPr>
                        <a:t>-Ask and answer simple questions by counting the number of objects in each category and sorting the categories by quantity</a:t>
                      </a:r>
                    </a:p>
                    <a:p>
                      <a:r>
                        <a:rPr lang="en-GB" sz="700" dirty="0" smtClean="0">
                          <a:effectLst/>
                        </a:rPr>
                        <a:t>-Ask and answer questions about totalling and comparing categorical data.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>
                          <a:effectLst/>
                        </a:rPr>
                        <a:t>-Interpret and construct simple pictograms, tally charts, block diagrams and simple tables</a:t>
                      </a:r>
                    </a:p>
                    <a:p>
                      <a:r>
                        <a:rPr lang="en-GB" sz="700" dirty="0" smtClean="0">
                          <a:effectLst/>
                        </a:rPr>
                        <a:t>-Ask and answer simple questions by counting the number of objects in each category and sorting the categories by quantity</a:t>
                      </a:r>
                    </a:p>
                    <a:p>
                      <a:r>
                        <a:rPr lang="en-GB" sz="700" dirty="0" smtClean="0">
                          <a:effectLst/>
                        </a:rPr>
                        <a:t>-Ask and answer questions about totalling and comparing categorical data.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-Count in steps of 2, 3, and 5 from 0, and in tens from any number, forward and backward</a:t>
                      </a:r>
                    </a:p>
                    <a:p>
                      <a:r>
                        <a:rPr lang="en-GB" sz="700" dirty="0" smtClean="0"/>
                        <a:t>-Recognise the place value of each digit in a two-digit number (tens, ones)</a:t>
                      </a:r>
                    </a:p>
                    <a:p>
                      <a:r>
                        <a:rPr lang="en-GB" sz="700" dirty="0" smtClean="0"/>
                        <a:t>-Identify, represent and estimate numbers using different representations, including the number 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-Show that addition of two numbers can be done in any order (commutative) and subtraction of one number from another cannot</a:t>
                      </a:r>
                    </a:p>
                    <a:p>
                      <a:r>
                        <a:rPr lang="en-GB" sz="700" dirty="0" smtClean="0"/>
                        <a:t>-Recognise and use the inverse relationship between addition and subtraction and use this to check calculations and solve missing number problems.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-Recall and use multiplication and division facts for the 2, 5 and 10 multiplication tables, including recognising odd and even numbers</a:t>
                      </a:r>
                    </a:p>
                    <a:p>
                      <a:r>
                        <a:rPr lang="en-GB" sz="700" dirty="0" smtClean="0"/>
                        <a:t>-Calculate mathematical statements for multiplication and division within the multiplication tables and write them using the multiplication (×), division (÷) and equals (=) signs</a:t>
                      </a:r>
                    </a:p>
                    <a:p>
                      <a:r>
                        <a:rPr lang="en-GB" sz="700" dirty="0" smtClean="0"/>
                        <a:t>-Show that multiplication of two numbers can be done in any order (commutative) and division of one number by another cannot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-Solve problems involving multiplication and division, using materials, arrays, repeated addition, mental methods, and multiplication and division facts, including problems in contexts.</a:t>
                      </a:r>
                      <a:endParaRPr lang="en-GB" sz="700" dirty="0"/>
                    </a:p>
                  </a:txBody>
                  <a:tcPr/>
                </a:tc>
              </a:tr>
              <a:tr h="1437386">
                <a:tc>
                  <a:txBody>
                    <a:bodyPr/>
                    <a:lstStyle/>
                    <a:p>
                      <a:r>
                        <a:rPr lang="en-GB" sz="1000" baseline="0" dirty="0" smtClean="0"/>
                        <a:t>Year 3 objectives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>
                          <a:effectLst/>
                        </a:rPr>
                        <a:t>-Interpret and present data using bar charts, pictograms and tables</a:t>
                      </a:r>
                    </a:p>
                    <a:p>
                      <a:r>
                        <a:rPr lang="en-GB" sz="700" dirty="0" smtClean="0">
                          <a:effectLst/>
                        </a:rPr>
                        <a:t>-Solve one-step and two-step questions [for example, ‘How many more?’ and ‘How many fewer?’] using information presented in scaled bar charts and pictograms and tables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>
                          <a:effectLst/>
                        </a:rPr>
                        <a:t>-Interpret and present data using bar charts, pictograms and tables</a:t>
                      </a:r>
                    </a:p>
                    <a:p>
                      <a:r>
                        <a:rPr lang="en-GB" sz="700" dirty="0" smtClean="0">
                          <a:effectLst/>
                        </a:rPr>
                        <a:t>-Solve one-step and two-step questions [for example, ‘How many more?’ and ‘How many fewer?’] using information presented in scaled bar charts and pictograms and tables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-Count from 0 in multiples of 4, 8, 50 and 100</a:t>
                      </a:r>
                    </a:p>
                    <a:p>
                      <a:r>
                        <a:rPr lang="en-GB" sz="700" dirty="0" smtClean="0"/>
                        <a:t>-Find 10 or 100 more or less than a given number </a:t>
                      </a:r>
                    </a:p>
                    <a:p>
                      <a:r>
                        <a:rPr lang="en-GB" sz="700" dirty="0" smtClean="0"/>
                        <a:t>-Recognise the place value of each digit in a three-digit number (hundreds, tens, ones)</a:t>
                      </a:r>
                    </a:p>
                    <a:p>
                      <a:r>
                        <a:rPr lang="en-GB" sz="700" dirty="0" smtClean="0"/>
                        <a:t>-Compare and order numbers up to 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-Estimate the answer to a calculation and use inverse operations to check answers</a:t>
                      </a:r>
                    </a:p>
                    <a:p>
                      <a:r>
                        <a:rPr lang="en-GB" sz="700" dirty="0" smtClean="0"/>
                        <a:t>-Solve problems, including missing number problems, using number facts, place value, and more complex addition and subtraction.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-Recall and use multiplication and division facts for the 3, 4 and 8 multiplication tables</a:t>
                      </a:r>
                    </a:p>
                    <a:p>
                      <a:r>
                        <a:rPr lang="en-GB" sz="700" dirty="0" smtClean="0"/>
                        <a:t>-Write and calculate mathematical statements for multiplication and division using the multiplication tables that they know, including for two-digit numbers times one-digit numbers, using mental and progressing to formal written methods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-Solve problems, including missing number problems, involving multiplication and division, including positive integer scaling problems and correspondence problems in which n objects are connected to m objects.</a:t>
                      </a:r>
                      <a:endParaRPr lang="en-GB" sz="700" dirty="0"/>
                    </a:p>
                  </a:txBody>
                  <a:tcPr/>
                </a:tc>
              </a:tr>
              <a:tr h="1437386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Year 4 objectives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>
                          <a:effectLst/>
                        </a:rPr>
                        <a:t>-Interpret and present discrete and continuous data using appropriate graphical methods, including bar charts and time graphs.</a:t>
                      </a:r>
                    </a:p>
                    <a:p>
                      <a:r>
                        <a:rPr lang="en-GB" sz="700" dirty="0" smtClean="0">
                          <a:effectLst/>
                        </a:rPr>
                        <a:t>-Solve comparison, sum and difference problems using information presented in bar charts, pictograms, tables and other graphs.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>
                          <a:effectLst/>
                        </a:rPr>
                        <a:t>-Interpret and present discrete and continuous data using appropriate graphical methods, including bar charts and time graphs.</a:t>
                      </a:r>
                    </a:p>
                    <a:p>
                      <a:r>
                        <a:rPr lang="en-GB" sz="700" dirty="0" smtClean="0">
                          <a:effectLst/>
                        </a:rPr>
                        <a:t>-Solve comparison, sum and difference problems using information presented in bar charts, pictograms, tables and other graphs.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-Count in multiples of 6, 7, 9, 25 and 1000</a:t>
                      </a:r>
                    </a:p>
                    <a:p>
                      <a:r>
                        <a:rPr lang="en-GB" sz="700" dirty="0" smtClean="0"/>
                        <a:t>-Find 1000 more or less than a given number</a:t>
                      </a:r>
                    </a:p>
                    <a:p>
                      <a:r>
                        <a:rPr lang="en-GB" sz="700" dirty="0" smtClean="0"/>
                        <a:t> -Count backwards through zero to include negative numbers </a:t>
                      </a:r>
                    </a:p>
                    <a:p>
                      <a:r>
                        <a:rPr lang="en-GB" sz="700" dirty="0" smtClean="0"/>
                        <a:t>-Recognise the place value of each digit in a four-digit number (thousands, hundreds, tens, and ones)</a:t>
                      </a:r>
                    </a:p>
                    <a:p>
                      <a:r>
                        <a:rPr lang="en-GB" sz="700" dirty="0" smtClean="0"/>
                        <a:t>-Order and compare numbers beyond 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-Solve addition and subtraction two-step problems in contexts, deciding which operations and methods to use and why.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-Recall multiplication and division facts for multiplication tables up to 12 × 12</a:t>
                      </a:r>
                    </a:p>
                    <a:p>
                      <a:r>
                        <a:rPr lang="en-GB" sz="700" dirty="0" smtClean="0"/>
                        <a:t>-Use place value, known and derived facts to multiply and divide mentally, including: multiplying by 0 and 1; dividing by 1; multiplying together three numbers</a:t>
                      </a:r>
                    </a:p>
                    <a:p>
                      <a:r>
                        <a:rPr lang="en-GB" sz="700" dirty="0" smtClean="0"/>
                        <a:t>-Recognise and use factor pairs and </a:t>
                      </a:r>
                      <a:r>
                        <a:rPr lang="en-GB" sz="700" dirty="0" err="1" smtClean="0"/>
                        <a:t>commutativity</a:t>
                      </a:r>
                      <a:r>
                        <a:rPr lang="en-GB" sz="700" dirty="0" smtClean="0"/>
                        <a:t> in mental calculations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-Multiply two-digit and three-digit numbers by a one-digit number using formal written layout</a:t>
                      </a:r>
                    </a:p>
                    <a:p>
                      <a:r>
                        <a:rPr lang="en-GB" sz="700" dirty="0" smtClean="0"/>
                        <a:t>-Solve problems involving multiplying and adding, including using the distributive law to multiply two digit numbers by one digit, integer scaling problems and harder correspondence problems such as n objects are connected to m objects.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424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962330"/>
              </p:ext>
            </p:extLst>
          </p:nvPr>
        </p:nvGraphicFramePr>
        <p:xfrm>
          <a:off x="0" y="0"/>
          <a:ext cx="9108504" cy="686968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71600"/>
                <a:gridCol w="1362067"/>
                <a:gridCol w="1362067"/>
                <a:gridCol w="1362067"/>
                <a:gridCol w="1362067"/>
                <a:gridCol w="1362067"/>
                <a:gridCol w="1326569"/>
              </a:tblGrid>
              <a:tr h="391482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Term 6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Week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Week 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Week 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Week 4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Week 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Week 6 </a:t>
                      </a:r>
                      <a:endParaRPr lang="en-GB" sz="1600" dirty="0"/>
                    </a:p>
                  </a:txBody>
                  <a:tcPr/>
                </a:tc>
              </a:tr>
              <a:tr h="549844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Overall Focus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Fractions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Fractions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Measurement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Place Value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Addition and Subtract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Multiplication</a:t>
                      </a:r>
                      <a:r>
                        <a:rPr lang="en-GB" sz="1000" baseline="0" dirty="0" smtClean="0"/>
                        <a:t> and Division </a:t>
                      </a:r>
                      <a:endParaRPr lang="en-GB" sz="1000" dirty="0"/>
                    </a:p>
                  </a:txBody>
                  <a:tcPr/>
                </a:tc>
              </a:tr>
              <a:tr h="1220661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LA objectives</a:t>
                      </a:r>
                      <a:endParaRPr lang="en-GB" sz="1000" dirty="0"/>
                    </a:p>
                    <a:p>
                      <a:r>
                        <a:rPr lang="en-GB" sz="1000" dirty="0" smtClean="0"/>
                        <a:t>(please</a:t>
                      </a:r>
                      <a:r>
                        <a:rPr lang="en-GB" sz="1000" baseline="0" dirty="0" smtClean="0"/>
                        <a:t> note these may vary for pupil needs) 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-Recognise, find, name and write fractions &amp;frac13;, ¼, 2⁄4 and ¾ of a length, shape, set of objects or quantity</a:t>
                      </a:r>
                    </a:p>
                    <a:p>
                      <a:r>
                        <a:rPr lang="en-GB" sz="700" dirty="0" smtClean="0"/>
                        <a:t>-Write simple fractions e.g. ½ of 6 = 3 and recognise the equivalence of two quarters and one half.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-Recognise, find, name and write fractions &amp;frac13;, ¼, 2⁄4 and ¾ of a length, shape, set of objects or quantity</a:t>
                      </a:r>
                    </a:p>
                    <a:p>
                      <a:r>
                        <a:rPr lang="en-GB" sz="700" dirty="0" smtClean="0"/>
                        <a:t>-Write simple fractions e.g. ½ of 6 = 3 and recognise the equivalence of two quarters and one half.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-Choose and use appropriate standard units to estimate and measure length/height in any direction (m/cm); mass (kg/g); temperature (°C); capacity (litres/ml) to the nearest appropriate unit, using rulers, scales, thermometers and measuring vessels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-Compare and order lengths, mass, volume/capacity and record the results using &gt;, &lt; and = </a:t>
                      </a:r>
                    </a:p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-Compare and order numbers from 0 up to 100; use &lt;, &gt; and = signs</a:t>
                      </a:r>
                    </a:p>
                    <a:p>
                      <a:r>
                        <a:rPr lang="en-GB" sz="700" dirty="0" smtClean="0"/>
                        <a:t> -Read and write numbers to at least 100 in numerals and in words</a:t>
                      </a:r>
                    </a:p>
                    <a:p>
                      <a:r>
                        <a:rPr lang="en-GB" sz="700" dirty="0" smtClean="0"/>
                        <a:t> -Use place value and number facts to solve problems.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-Show that addition of two numbers can be done in any order (commutative) and subtraction of one number from another cannot</a:t>
                      </a:r>
                    </a:p>
                    <a:p>
                      <a:r>
                        <a:rPr lang="en-GB" sz="700" dirty="0" smtClean="0"/>
                        <a:t>-Recognise and use the inverse relationship between addition and subtraction and use this to check calculations and solve missing number problems.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-Solve problems involving multiplication and division, using materials, arrays, repeated addition, mental methods, and multiplication and division facts, including problems in contexts.</a:t>
                      </a:r>
                      <a:endParaRPr lang="en-GB" sz="700" dirty="0"/>
                    </a:p>
                  </a:txBody>
                  <a:tcPr/>
                </a:tc>
              </a:tr>
              <a:tr h="1220661">
                <a:tc>
                  <a:txBody>
                    <a:bodyPr/>
                    <a:lstStyle/>
                    <a:p>
                      <a:r>
                        <a:rPr lang="en-GB" sz="1000" baseline="0" dirty="0" smtClean="0"/>
                        <a:t>Year 3 objectives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-Count up and down in tenths; recognise that tenths arise from dividing an object into 10 equal parts and in dividing one-digit numbers or quantities by 10</a:t>
                      </a:r>
                    </a:p>
                    <a:p>
                      <a:r>
                        <a:rPr lang="en-GB" sz="700" dirty="0" smtClean="0"/>
                        <a:t>-Recognise, find and write fractions of a discrete set of objects: unit fractions and non-unit fractions with small denominators</a:t>
                      </a:r>
                    </a:p>
                    <a:p>
                      <a:r>
                        <a:rPr lang="en-GB" sz="700" dirty="0" smtClean="0"/>
                        <a:t>-Recognise and use fractions as numbers: unit fractions and non-unit fractions with small denominators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 smtClean="0">
                          <a:effectLst/>
                        </a:rPr>
                        <a:t>-Recognise and show, using diagrams, equivalent fractions with small denominators.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>
                          <a:effectLst/>
                        </a:rPr>
                        <a:t>-Add and subtract fractions with the same denominator within one whole [for example, </a:t>
                      </a:r>
                      <a:r>
                        <a:rPr lang="en-GB" sz="700" baseline="30000" dirty="0" smtClean="0">
                          <a:effectLst/>
                        </a:rPr>
                        <a:t>5</a:t>
                      </a:r>
                      <a:r>
                        <a:rPr lang="en-GB" sz="700" dirty="0" smtClean="0">
                          <a:effectLst/>
                        </a:rPr>
                        <a:t>⁄</a:t>
                      </a:r>
                      <a:r>
                        <a:rPr lang="en-GB" sz="700" baseline="-25000" dirty="0" smtClean="0">
                          <a:effectLst/>
                        </a:rPr>
                        <a:t>7</a:t>
                      </a:r>
                      <a:r>
                        <a:rPr lang="en-GB" sz="700" dirty="0" smtClean="0">
                          <a:effectLst/>
                        </a:rPr>
                        <a:t> + </a:t>
                      </a:r>
                      <a:r>
                        <a:rPr lang="en-GB" sz="700" baseline="30000" dirty="0" smtClean="0">
                          <a:effectLst/>
                        </a:rPr>
                        <a:t>1</a:t>
                      </a:r>
                      <a:r>
                        <a:rPr lang="en-GB" sz="700" dirty="0" smtClean="0">
                          <a:effectLst/>
                        </a:rPr>
                        <a:t>⁄</a:t>
                      </a:r>
                      <a:r>
                        <a:rPr lang="en-GB" sz="700" baseline="-25000" dirty="0" smtClean="0">
                          <a:effectLst/>
                        </a:rPr>
                        <a:t>7</a:t>
                      </a:r>
                      <a:r>
                        <a:rPr lang="en-GB" sz="700" dirty="0" smtClean="0">
                          <a:effectLst/>
                        </a:rPr>
                        <a:t> = </a:t>
                      </a:r>
                      <a:r>
                        <a:rPr lang="en-GB" sz="700" baseline="30000" dirty="0" smtClean="0">
                          <a:effectLst/>
                        </a:rPr>
                        <a:t>6</a:t>
                      </a:r>
                      <a:r>
                        <a:rPr lang="en-GB" sz="700" dirty="0" smtClean="0">
                          <a:effectLst/>
                        </a:rPr>
                        <a:t>⁄</a:t>
                      </a:r>
                      <a:r>
                        <a:rPr lang="en-GB" sz="700" baseline="-25000" dirty="0" smtClean="0">
                          <a:effectLst/>
                        </a:rPr>
                        <a:t>7</a:t>
                      </a:r>
                      <a:r>
                        <a:rPr lang="en-GB" sz="700" dirty="0" smtClean="0">
                          <a:effectLst/>
                        </a:rPr>
                        <a:t> ] </a:t>
                      </a:r>
                    </a:p>
                    <a:p>
                      <a:r>
                        <a:rPr lang="en-GB" sz="700" dirty="0" smtClean="0">
                          <a:effectLst/>
                        </a:rPr>
                        <a:t>-Compare and order unit fractions with the same denominator </a:t>
                      </a:r>
                    </a:p>
                    <a:p>
                      <a:r>
                        <a:rPr lang="en-GB" sz="700" dirty="0" smtClean="0">
                          <a:effectLst/>
                        </a:rPr>
                        <a:t>-Solve problems that involve all of the above.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-Measure, compare, add and subtract: lengths (m/cm/mm); mass (kg/g); volume/capacity (l/ml)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-Measure the perimeter of simple 2-D shapes</a:t>
                      </a:r>
                    </a:p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-Identify, represent and estimate numbers using different representations</a:t>
                      </a:r>
                    </a:p>
                    <a:p>
                      <a:r>
                        <a:rPr lang="en-GB" sz="700" dirty="0" smtClean="0"/>
                        <a:t>-Read and write numbers up to 1000 in numerals and in words</a:t>
                      </a:r>
                    </a:p>
                    <a:p>
                      <a:r>
                        <a:rPr lang="en-GB" sz="700" dirty="0" smtClean="0"/>
                        <a:t> -Solve number problems and practical problems involving all of the number and place value </a:t>
                      </a:r>
                      <a:r>
                        <a:rPr lang="en-GB" sz="700" dirty="0" err="1" smtClean="0"/>
                        <a:t>obj</a:t>
                      </a:r>
                      <a:endParaRPr lang="en-GB" sz="7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-Estimate the answer to a calculation and use inverse operations to check answers</a:t>
                      </a:r>
                    </a:p>
                    <a:p>
                      <a:r>
                        <a:rPr lang="en-GB" sz="700" dirty="0" smtClean="0"/>
                        <a:t>-Solve problems, including missing number problems, using number facts, place value, and more complex addition and subtraction.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-Solve problems, including missing number problems, involving multiplication and division, including positive integer scaling problems and correspondence problems in which n objects are connected to m objects.</a:t>
                      </a:r>
                      <a:endParaRPr lang="en-GB" sz="700" dirty="0"/>
                    </a:p>
                  </a:txBody>
                  <a:tcPr/>
                </a:tc>
              </a:tr>
              <a:tr h="1424581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Year 4 objectives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-Recognise and show, using diagrams, families of common equivalent fractions</a:t>
                      </a:r>
                    </a:p>
                    <a:p>
                      <a:r>
                        <a:rPr lang="en-GB" sz="700" dirty="0" smtClean="0"/>
                        <a:t> count up and down in hundredths; recognise that hundredths arise when dividing an object by one hundred and dividing tenths by ten.</a:t>
                      </a:r>
                    </a:p>
                    <a:p>
                      <a:r>
                        <a:rPr lang="en-GB" sz="700" dirty="0" smtClean="0"/>
                        <a:t>-Solve problems involving increasingly harder fractions to calculate quantities, and fractions to divide quantities, including non-unit fractions where the answer is a whole number</a:t>
                      </a:r>
                    </a:p>
                    <a:p>
                      <a:r>
                        <a:rPr lang="en-GB" sz="700" dirty="0" smtClean="0"/>
                        <a:t>-Add and subtract fractions with the same denominator</a:t>
                      </a:r>
                    </a:p>
                    <a:p>
                      <a:r>
                        <a:rPr lang="en-GB" sz="700" dirty="0" smtClean="0"/>
                        <a:t>recognise and write decimal equivalents of any number of tenths or hundredths</a:t>
                      </a:r>
                    </a:p>
                    <a:p>
                      <a:r>
                        <a:rPr lang="en-GB" sz="700" dirty="0" smtClean="0"/>
                        <a:t>-Recognise and write decimal equivalents to ¼, ½, 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>
                          <a:effectLst/>
                        </a:rPr>
                        <a:t>-Find the effect of dividing a one- or two-digit number by 10 and 100, identifying the value of the digits in the answer as ones, tenths and hundredths</a:t>
                      </a:r>
                    </a:p>
                    <a:p>
                      <a:r>
                        <a:rPr lang="en-GB" sz="700" dirty="0" smtClean="0">
                          <a:effectLst/>
                        </a:rPr>
                        <a:t>-Round decimals with one decimal place to the nearest whole number</a:t>
                      </a:r>
                    </a:p>
                    <a:p>
                      <a:r>
                        <a:rPr lang="en-GB" sz="700" dirty="0" smtClean="0">
                          <a:effectLst/>
                        </a:rPr>
                        <a:t>-Compare numbers with the same number of decimal places up to two decimal places</a:t>
                      </a:r>
                    </a:p>
                    <a:p>
                      <a:r>
                        <a:rPr lang="en-GB" sz="700" dirty="0" smtClean="0">
                          <a:effectLst/>
                        </a:rPr>
                        <a:t>-Solve simple measure and money problems involving fractions and decimals to two decimal places.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>
                          <a:effectLst/>
                        </a:rPr>
                        <a:t>-Convert between different units of measure [for example, kilometre to metre; hour to minute] </a:t>
                      </a:r>
                    </a:p>
                    <a:p>
                      <a:r>
                        <a:rPr lang="en-GB" sz="700" dirty="0" smtClean="0">
                          <a:effectLst/>
                        </a:rPr>
                        <a:t>-Measure and calculate the perimeter of a rectilinear figure (including squares) in centimetres and metres </a:t>
                      </a:r>
                    </a:p>
                    <a:p>
                      <a:r>
                        <a:rPr lang="en-GB" sz="700" dirty="0" smtClean="0">
                          <a:effectLst/>
                        </a:rPr>
                        <a:t>-</a:t>
                      </a:r>
                      <a:r>
                        <a:rPr lang="en-GB" sz="700" dirty="0" err="1" smtClean="0">
                          <a:effectLst/>
                        </a:rPr>
                        <a:t>Fnd</a:t>
                      </a:r>
                      <a:r>
                        <a:rPr lang="en-GB" sz="700" dirty="0" smtClean="0">
                          <a:effectLst/>
                        </a:rPr>
                        <a:t> the area of rectilinear shapes by counting squares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-Identify, represent and estimate numbers using different representations</a:t>
                      </a:r>
                    </a:p>
                    <a:p>
                      <a:r>
                        <a:rPr lang="en-GB" sz="700" dirty="0" smtClean="0"/>
                        <a:t>-Round any number to the nearest 10, 100 or 1000</a:t>
                      </a:r>
                    </a:p>
                    <a:p>
                      <a:r>
                        <a:rPr lang="en-GB" sz="700" dirty="0" smtClean="0"/>
                        <a:t>-Solve number and practical problems that involve all of the number and place value </a:t>
                      </a:r>
                      <a:r>
                        <a:rPr lang="en-GB" sz="700" dirty="0" err="1" smtClean="0"/>
                        <a:t>obj</a:t>
                      </a:r>
                      <a:r>
                        <a:rPr lang="en-GB" sz="700" dirty="0" smtClean="0"/>
                        <a:t> and with increasingly large positive numbers</a:t>
                      </a:r>
                    </a:p>
                    <a:p>
                      <a:r>
                        <a:rPr lang="en-GB" sz="700" dirty="0" smtClean="0"/>
                        <a:t>-Read Roman numerals to 100 (I to C) and know that over time, the numeral system changed to include the concept of zero and place value.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-Solve addition and subtraction two-step problems in contexts, deciding which operations and methods to use and why.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-Multiply two-digit and three-digit numbers by a one-digit number using formal written layout</a:t>
                      </a:r>
                    </a:p>
                    <a:p>
                      <a:r>
                        <a:rPr lang="en-GB" sz="700" dirty="0" smtClean="0"/>
                        <a:t>-Solve problems involving multiplying and adding, including using the distributive law to multiply two digit numbers by one digit, integer scaling problems and harder correspondence problems such as n objects are connected to m objects.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371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6167</Words>
  <Application>Microsoft Office PowerPoint</Application>
  <PresentationFormat>On-screen Show (4:3)</PresentationFormat>
  <Paragraphs>459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ARK ICT Solutions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</cp:revision>
  <dcterms:created xsi:type="dcterms:W3CDTF">2017-07-28T11:55:03Z</dcterms:created>
  <dcterms:modified xsi:type="dcterms:W3CDTF">2017-07-28T12:41:56Z</dcterms:modified>
</cp:coreProperties>
</file>