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4" r:id="rId2"/>
    <p:sldId id="276" r:id="rId3"/>
    <p:sldId id="265" r:id="rId4"/>
    <p:sldId id="277" r:id="rId5"/>
    <p:sldId id="256" r:id="rId6"/>
    <p:sldId id="266" r:id="rId7"/>
    <p:sldId id="267" r:id="rId8"/>
    <p:sldId id="278" r:id="rId9"/>
    <p:sldId id="268" r:id="rId10"/>
    <p:sldId id="269" r:id="rId11"/>
    <p:sldId id="270" r:id="rId12"/>
    <p:sldId id="279" r:id="rId13"/>
    <p:sldId id="271" r:id="rId14"/>
    <p:sldId id="272" r:id="rId15"/>
    <p:sldId id="273" r:id="rId16"/>
    <p:sldId id="280" r:id="rId17"/>
    <p:sldId id="274" r:id="rId18"/>
    <p:sldId id="275" r:id="rId19"/>
    <p:sldId id="281" r:id="rId20"/>
    <p:sldId id="282" r:id="rId21"/>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29" autoAdjust="0"/>
    <p:restoredTop sz="63858" autoAdjust="0"/>
  </p:normalViewPr>
  <p:slideViewPr>
    <p:cSldViewPr>
      <p:cViewPr>
        <p:scale>
          <a:sx n="70" d="100"/>
          <a:sy n="70" d="100"/>
        </p:scale>
        <p:origin x="-1728"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sz="quarter" idx="1"/>
          </p:nvPr>
        </p:nvSpPr>
        <p:spPr>
          <a:xfrm>
            <a:off x="5622798" y="0"/>
            <a:ext cx="4301543" cy="339884"/>
          </a:xfrm>
          <a:prstGeom prst="rect">
            <a:avLst/>
          </a:prstGeom>
        </p:spPr>
        <p:txBody>
          <a:bodyPr vert="horz" lIns="91568" tIns="45784" rIns="91568" bIns="45784" rtlCol="0"/>
          <a:lstStyle>
            <a:lvl1pPr algn="r">
              <a:defRPr sz="1200"/>
            </a:lvl1pPr>
          </a:lstStyle>
          <a:p>
            <a:fld id="{59D58699-E52A-4F73-A47D-1443C49354EC}" type="datetimeFigureOut">
              <a:rPr lang="en-GB" smtClean="0"/>
              <a:t>21/05/2015</a:t>
            </a:fld>
            <a:endParaRPr lang="en-GB"/>
          </a:p>
        </p:txBody>
      </p:sp>
      <p:sp>
        <p:nvSpPr>
          <p:cNvPr id="4" name="Footer Placeholder 3"/>
          <p:cNvSpPr>
            <a:spLocks noGrp="1"/>
          </p:cNvSpPr>
          <p:nvPr>
            <p:ph type="ftr" sz="quarter" idx="2"/>
          </p:nvPr>
        </p:nvSpPr>
        <p:spPr>
          <a:xfrm>
            <a:off x="0" y="6456612"/>
            <a:ext cx="4301543" cy="339884"/>
          </a:xfrm>
          <a:prstGeom prst="rect">
            <a:avLst/>
          </a:prstGeom>
        </p:spPr>
        <p:txBody>
          <a:bodyPr vert="horz" lIns="91568" tIns="45784" rIns="91568" bIns="45784"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568" tIns="45784" rIns="91568" bIns="45784" rtlCol="0" anchor="b"/>
          <a:lstStyle>
            <a:lvl1pPr algn="r">
              <a:defRPr sz="1200"/>
            </a:lvl1pPr>
          </a:lstStyle>
          <a:p>
            <a:fld id="{6C574F92-CB6F-42F7-920F-34A201084CCD}" type="slidenum">
              <a:rPr lang="en-GB" smtClean="0"/>
              <a:t>‹#›</a:t>
            </a:fld>
            <a:endParaRPr lang="en-GB"/>
          </a:p>
        </p:txBody>
      </p:sp>
    </p:spTree>
    <p:extLst>
      <p:ext uri="{BB962C8B-B14F-4D97-AF65-F5344CB8AC3E}">
        <p14:creationId xmlns:p14="http://schemas.microsoft.com/office/powerpoint/2010/main" val="3339004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idx="1"/>
          </p:nvPr>
        </p:nvSpPr>
        <p:spPr>
          <a:xfrm>
            <a:off x="5622798" y="0"/>
            <a:ext cx="4301543" cy="339884"/>
          </a:xfrm>
          <a:prstGeom prst="rect">
            <a:avLst/>
          </a:prstGeom>
        </p:spPr>
        <p:txBody>
          <a:bodyPr vert="horz" lIns="91568" tIns="45784" rIns="91568" bIns="45784" rtlCol="0"/>
          <a:lstStyle>
            <a:lvl1pPr algn="r">
              <a:defRPr sz="1200"/>
            </a:lvl1pPr>
          </a:lstStyle>
          <a:p>
            <a:fld id="{38A5F93E-1F31-430F-8D68-8DF7E9D86115}" type="datetimeFigureOut">
              <a:rPr lang="en-GB" smtClean="0"/>
              <a:t>21/05/2015</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568" tIns="45784" rIns="91568" bIns="45784" rtlCol="0" anchor="ctr"/>
          <a:lstStyle/>
          <a:p>
            <a:endParaRPr lang="en-GB"/>
          </a:p>
        </p:txBody>
      </p:sp>
      <p:sp>
        <p:nvSpPr>
          <p:cNvPr id="5" name="Notes Placeholder 4"/>
          <p:cNvSpPr>
            <a:spLocks noGrp="1"/>
          </p:cNvSpPr>
          <p:nvPr>
            <p:ph type="body" sz="quarter" idx="3"/>
          </p:nvPr>
        </p:nvSpPr>
        <p:spPr>
          <a:xfrm>
            <a:off x="992664" y="3228897"/>
            <a:ext cx="7941310" cy="3058954"/>
          </a:xfrm>
          <a:prstGeom prst="rect">
            <a:avLst/>
          </a:prstGeom>
        </p:spPr>
        <p:txBody>
          <a:bodyPr vert="horz" lIns="91568" tIns="45784" rIns="91568" bIns="457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612"/>
            <a:ext cx="4301543" cy="339884"/>
          </a:xfrm>
          <a:prstGeom prst="rect">
            <a:avLst/>
          </a:prstGeom>
        </p:spPr>
        <p:txBody>
          <a:bodyPr vert="horz" lIns="91568" tIns="45784" rIns="91568" bIns="45784"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568" tIns="45784" rIns="91568" bIns="45784" rtlCol="0" anchor="b"/>
          <a:lstStyle>
            <a:lvl1pPr algn="r">
              <a:defRPr sz="1200"/>
            </a:lvl1pPr>
          </a:lstStyle>
          <a:p>
            <a:fld id="{BE5FC19A-471C-41C0-A193-010B341DF6AA}" type="slidenum">
              <a:rPr lang="en-GB" smtClean="0"/>
              <a:t>‹#›</a:t>
            </a:fld>
            <a:endParaRPr lang="en-GB"/>
          </a:p>
        </p:txBody>
      </p:sp>
    </p:spTree>
    <p:extLst>
      <p:ext uri="{BB962C8B-B14F-4D97-AF65-F5344CB8AC3E}">
        <p14:creationId xmlns:p14="http://schemas.microsoft.com/office/powerpoint/2010/main" val="349091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21/05/2015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21/05/2015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21/05/2015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21/05/2015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E1021-BA62-4AF9-84C3-27591CED3692}" type="datetimeFigureOut">
              <a:rPr lang="en-GB" smtClean="0"/>
              <a:pPr/>
              <a:t>21/05/2015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2E1021-BA62-4AF9-84C3-27591CED3692}" type="datetimeFigureOut">
              <a:rPr lang="en-GB" smtClean="0"/>
              <a:pPr/>
              <a:t>21/05/2015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2E1021-BA62-4AF9-84C3-27591CED3692}" type="datetimeFigureOut">
              <a:rPr lang="en-GB" smtClean="0"/>
              <a:pPr/>
              <a:t>21/05/2015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2E1021-BA62-4AF9-84C3-27591CED3692}" type="datetimeFigureOut">
              <a:rPr lang="en-GB" smtClean="0"/>
              <a:pPr/>
              <a:t>21/05/2015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E1021-BA62-4AF9-84C3-27591CED3692}" type="datetimeFigureOut">
              <a:rPr lang="en-GB" smtClean="0"/>
              <a:pPr/>
              <a:t>21/05/2015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21/05/2015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21/05/2015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E1021-BA62-4AF9-84C3-27591CED3692}" type="datetimeFigureOut">
              <a:rPr lang="en-GB" smtClean="0"/>
              <a:pPr/>
              <a:t>21/05/2015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DF1A1-8BB0-4B81-933C-0393B246E53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yperlinks/Written%20division%20explanation.pptx" TargetMode="Externa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wmf"/><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yperlinks/Subtraction%20exchanging.pptx" TargetMode="External"/><Relationship Id="rId7" Type="http://schemas.openxmlformats.org/officeDocument/2006/relationships/image" Target="../media/image22.png"/><Relationship Id="rId2" Type="http://schemas.openxmlformats.org/officeDocument/2006/relationships/hyperlink" Target="../Hyperlinks/Subtraction%20counters.pptx" TargetMode="External"/><Relationship Id="rId1" Type="http://schemas.openxmlformats.org/officeDocument/2006/relationships/slideLayout" Target="../slideLayouts/slideLayout1.xml"/><Relationship Id="rId6" Type="http://schemas.openxmlformats.org/officeDocument/2006/relationships/hyperlink" Target="../Hyperlinks/Subtraction%20models.pptx" TargetMode="External"/><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hyperlink" Target="../Hyperlinks/Bar%20model%20for%20subtraction.pptx" TargetMode="External"/><Relationship Id="rId9" Type="http://schemas.openxmlformats.org/officeDocument/2006/relationships/hyperlink" Target="../Hyperlinks/difference%20and%20take%20away%20on%20a%20number%20line.p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780168" y="188640"/>
            <a:ext cx="5538696" cy="1077218"/>
          </a:xfrm>
          <a:prstGeom prst="rect">
            <a:avLst/>
          </a:prstGeom>
          <a:noFill/>
        </p:spPr>
        <p:txBody>
          <a:bodyPr wrap="none" lIns="91440" tIns="45720" rIns="91440" bIns="45720">
            <a:spAutoFit/>
          </a:bodyPr>
          <a:lstStyle/>
          <a:p>
            <a:pPr algn="ctr"/>
            <a:r>
              <a:rPr lang="en-US" sz="32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Branston</a:t>
            </a:r>
            <a:r>
              <a:rPr lang="en-U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 Junior Academy</a:t>
            </a:r>
          </a:p>
          <a:p>
            <a:pPr algn="ctr"/>
            <a:r>
              <a:rPr lang="en-U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Calculation Policy </a:t>
            </a:r>
          </a:p>
        </p:txBody>
      </p:sp>
      <p:pic>
        <p:nvPicPr>
          <p:cNvPr id="1027" name="Picture 3" descr="Academy logo 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9235" y="2420887"/>
            <a:ext cx="5040560" cy="398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187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36664209"/>
              </p:ext>
            </p:extLst>
          </p:nvPr>
        </p:nvGraphicFramePr>
        <p:xfrm>
          <a:off x="107504" y="116632"/>
          <a:ext cx="8856984" cy="6552728"/>
        </p:xfrm>
        <a:graphic>
          <a:graphicData uri="http://schemas.openxmlformats.org/drawingml/2006/table">
            <a:tbl>
              <a:tblPr firstRow="1" bandRow="1">
                <a:tableStyleId>{5940675A-B579-460E-94D1-54222C63F5DA}</a:tableStyleId>
              </a:tblPr>
              <a:tblGrid>
                <a:gridCol w="2808312"/>
                <a:gridCol w="3240360"/>
                <a:gridCol w="2808312"/>
              </a:tblGrid>
              <a:tr h="390790">
                <a:tc>
                  <a:txBody>
                    <a:bodyPr/>
                    <a:lstStyle/>
                    <a:p>
                      <a:pPr algn="ctr"/>
                      <a:r>
                        <a:rPr lang="en-GB" b="1" dirty="0" smtClean="0"/>
                        <a:t>Year</a:t>
                      </a:r>
                      <a:r>
                        <a:rPr lang="en-GB" b="1" baseline="0" dirty="0" smtClean="0"/>
                        <a:t> 4</a:t>
                      </a:r>
                      <a:endParaRPr lang="en-GB" b="1" dirty="0"/>
                    </a:p>
                  </a:txBody>
                  <a:tcPr/>
                </a:tc>
                <a:tc>
                  <a:txBody>
                    <a:bodyPr/>
                    <a:lstStyle/>
                    <a:p>
                      <a:pPr algn="ctr"/>
                      <a:r>
                        <a:rPr lang="en-GB" b="1" dirty="0" smtClean="0"/>
                        <a:t>Year</a:t>
                      </a:r>
                      <a:r>
                        <a:rPr lang="en-GB" b="1" baseline="0" dirty="0" smtClean="0"/>
                        <a:t> 5</a:t>
                      </a:r>
                      <a:endParaRPr lang="en-GB" b="1" dirty="0"/>
                    </a:p>
                  </a:txBody>
                  <a:tcPr/>
                </a:tc>
                <a:tc>
                  <a:txBody>
                    <a:bodyPr/>
                    <a:lstStyle/>
                    <a:p>
                      <a:pPr algn="ctr"/>
                      <a:r>
                        <a:rPr lang="en-GB" b="1" dirty="0" smtClean="0"/>
                        <a:t>Year</a:t>
                      </a:r>
                      <a:r>
                        <a:rPr lang="en-GB" b="1" baseline="0" dirty="0" smtClean="0"/>
                        <a:t> 6</a:t>
                      </a:r>
                      <a:endParaRPr lang="en-GB" b="1" dirty="0"/>
                    </a:p>
                  </a:txBody>
                  <a:tcPr/>
                </a:tc>
              </a:tr>
              <a:tr h="6161938">
                <a:tc>
                  <a:txBody>
                    <a:bodyPr/>
                    <a:lstStyle/>
                    <a:p>
                      <a:r>
                        <a:rPr lang="en-GB" sz="1000" baseline="0" dirty="0" smtClean="0"/>
                        <a:t>Missing number/digit problems: </a:t>
                      </a:r>
                      <a:r>
                        <a:rPr lang="en-GB" sz="1000" kern="1200" dirty="0" smtClean="0">
                          <a:solidFill>
                            <a:schemeClr val="tx1"/>
                          </a:solidFill>
                          <a:effectLst/>
                          <a:latin typeface="+mn-lt"/>
                          <a:ea typeface="+mn-ea"/>
                          <a:cs typeface="+mn-cs"/>
                        </a:rPr>
                        <a:t>456 + □ = 710;</a:t>
                      </a:r>
                    </a:p>
                    <a:p>
                      <a:r>
                        <a:rPr lang="en-GB" sz="1000" kern="1200" dirty="0" smtClean="0">
                          <a:solidFill>
                            <a:schemeClr val="tx1"/>
                          </a:solidFill>
                          <a:effectLst/>
                          <a:latin typeface="+mn-lt"/>
                          <a:ea typeface="+mn-ea"/>
                          <a:cs typeface="+mn-cs"/>
                        </a:rPr>
                        <a:t>1□7 + 6□ = 200;</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60 + 99 + □ = 340;</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200 – 90 – 80 = □;</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225 - □ = 150;</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 – 25 = 67;</a:t>
                      </a:r>
                      <a:r>
                        <a:rPr lang="en-GB" sz="1000" kern="1200" baseline="0" dirty="0" smtClean="0">
                          <a:solidFill>
                            <a:schemeClr val="tx1"/>
                          </a:solidFill>
                          <a:effectLst/>
                          <a:latin typeface="+mn-lt"/>
                          <a:ea typeface="+mn-ea"/>
                          <a:cs typeface="+mn-cs"/>
                        </a:rPr>
                        <a:t> 3450 – 1000 = □; □ - 2000 = 900</a:t>
                      </a: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The bar model should continue to be used to help with problem solving.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(progressing to 4-digits)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Expanded</a:t>
                      </a:r>
                      <a:r>
                        <a:rPr lang="en-GB" sz="1000" baseline="0" dirty="0" smtClean="0"/>
                        <a:t> column subtraction with decomposition, modelled with place value counters, progressing to calculations with 4-digit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If understanding of the expanded method is secure, children will move on to the formal method of decomposition, which again can be initially modelled with place value counters.</a:t>
                      </a:r>
                    </a:p>
                    <a:p>
                      <a:endParaRPr lang="en-GB" sz="1000" baseline="0" dirty="0" smtClean="0"/>
                    </a:p>
                  </a:txBody>
                  <a:tcPr/>
                </a:tc>
                <a:tc>
                  <a:txBody>
                    <a:bodyPr/>
                    <a:lstStyle/>
                    <a:p>
                      <a:r>
                        <a:rPr lang="en-GB" sz="1000" baseline="0" dirty="0" smtClean="0"/>
                        <a:t>Missing number/digit problems: </a:t>
                      </a:r>
                      <a:r>
                        <a:rPr lang="en-GB" sz="1000" kern="1200" dirty="0" smtClean="0">
                          <a:solidFill>
                            <a:schemeClr val="tx1"/>
                          </a:solidFill>
                          <a:effectLst/>
                          <a:latin typeface="+mn-lt"/>
                          <a:ea typeface="+mn-ea"/>
                          <a:cs typeface="+mn-cs"/>
                        </a:rPr>
                        <a:t>6.45 = 6 + 0.4 + □; 119 - □ = 86;</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1 000 000 -</a:t>
                      </a:r>
                      <a:r>
                        <a:rPr lang="en-GB" sz="1000" kern="1200" baseline="0" dirty="0" smtClean="0">
                          <a:solidFill>
                            <a:schemeClr val="tx1"/>
                          </a:solidFill>
                          <a:effectLst/>
                          <a:latin typeface="+mn-lt"/>
                          <a:ea typeface="+mn-ea"/>
                          <a:cs typeface="+mn-cs"/>
                        </a:rPr>
                        <a:t> □ = 999 000; 600 000 + □ + 1000 = 671 000; 12 462 – 2 300 = □</a:t>
                      </a:r>
                      <a:endParaRPr lang="en-GB"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The bar model should continue to be used to help with problem solving.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(progressing to more than 4-digits)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When understanding of the expanded method is secure, children will move on to the formal method of decomposition, which can be initially modelled with place value counters.</a:t>
                      </a:r>
                    </a:p>
                    <a:p>
                      <a:endParaRPr lang="en-GB" sz="1000" baseline="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r>
                        <a:rPr lang="en-GB" sz="1000" dirty="0" smtClean="0"/>
                        <a:t>Progress</a:t>
                      </a:r>
                      <a:r>
                        <a:rPr lang="en-GB" sz="1000" baseline="0" dirty="0" smtClean="0"/>
                        <a:t> to calculating with decimals, including those with different numbers of decimal places.</a:t>
                      </a:r>
                      <a:endParaRPr lang="en-GB" sz="1000" dirty="0" smtClean="0"/>
                    </a:p>
                  </a:txBody>
                  <a:tcPr/>
                </a:tc>
                <a:tc>
                  <a:txBody>
                    <a:bodyPr/>
                    <a:lstStyle/>
                    <a:p>
                      <a:r>
                        <a:rPr lang="en-GB" sz="1000" kern="1200" dirty="0" smtClean="0">
                          <a:solidFill>
                            <a:schemeClr val="tx1"/>
                          </a:solidFill>
                          <a:effectLst/>
                          <a:latin typeface="+mn-lt"/>
                          <a:ea typeface="+mn-ea"/>
                          <a:cs typeface="+mn-cs"/>
                        </a:rPr>
                        <a:t>Missing number/digit</a:t>
                      </a:r>
                      <a:r>
                        <a:rPr lang="en-GB" sz="1000" kern="1200" baseline="0" dirty="0" smtClean="0">
                          <a:solidFill>
                            <a:schemeClr val="tx1"/>
                          </a:solidFill>
                          <a:effectLst/>
                          <a:latin typeface="+mn-lt"/>
                          <a:ea typeface="+mn-ea"/>
                          <a:cs typeface="+mn-cs"/>
                        </a:rPr>
                        <a:t> problems: </a:t>
                      </a:r>
                      <a:r>
                        <a:rPr lang="en-GB" sz="1000" kern="1200" dirty="0" smtClean="0">
                          <a:solidFill>
                            <a:schemeClr val="tx1"/>
                          </a:solidFill>
                          <a:effectLst/>
                          <a:latin typeface="+mn-lt"/>
                          <a:ea typeface="+mn-ea"/>
                          <a:cs typeface="+mn-cs"/>
                        </a:rPr>
                        <a:t>□ and # each stand for a different number.</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 = 34.</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 + # = □ + □ + #.</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What is the value of □?</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What if # = 28? What if # = 21</a:t>
                      </a:r>
                    </a:p>
                    <a:p>
                      <a:r>
                        <a:rPr lang="en-GB" sz="1000" kern="1200" dirty="0" smtClean="0">
                          <a:solidFill>
                            <a:schemeClr val="tx1"/>
                          </a:solidFill>
                          <a:effectLst/>
                          <a:latin typeface="+mn-lt"/>
                          <a:ea typeface="+mn-ea"/>
                          <a:cs typeface="+mn-cs"/>
                        </a:rPr>
                        <a:t>10 000 000 = 9 000 100 + □</a:t>
                      </a:r>
                    </a:p>
                    <a:p>
                      <a:r>
                        <a:rPr lang="en-GB" sz="1000" kern="1200" dirty="0" smtClean="0">
                          <a:solidFill>
                            <a:schemeClr val="tx1"/>
                          </a:solidFill>
                          <a:effectLst/>
                          <a:latin typeface="+mn-lt"/>
                          <a:ea typeface="+mn-ea"/>
                          <a:cs typeface="+mn-cs"/>
                        </a:rPr>
                        <a:t>7</a:t>
                      </a:r>
                      <a:r>
                        <a:rPr lang="en-GB" sz="1000" kern="1200" baseline="0" dirty="0" smtClean="0">
                          <a:solidFill>
                            <a:schemeClr val="tx1"/>
                          </a:solidFill>
                          <a:effectLst/>
                          <a:latin typeface="+mn-lt"/>
                          <a:ea typeface="+mn-ea"/>
                          <a:cs typeface="+mn-cs"/>
                        </a:rPr>
                        <a:t> – 2 x 3 = □; (7 – 2) x 3 = □; (□ - 2) x 3 = 15</a:t>
                      </a:r>
                      <a:endParaRPr lang="en-GB"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The bar model should continue to be used to help with problem solving.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As year 5, progressing to larger numbers, aiming for both conceptual understanding and procedural fluency with decomposition to be secured.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Teachers may also choose to introduce children to other efficient written layouts which help develop conceptual understanding. For 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r>
                        <a:rPr lang="en-GB" sz="1000" baseline="0" dirty="0" smtClean="0"/>
                        <a:t>Continue calculating with decimals, including those with different numbers of decimal places.</a:t>
                      </a:r>
                      <a:endParaRPr lang="en-GB" sz="1000" dirty="0" smtClean="0"/>
                    </a:p>
                  </a:txBody>
                  <a:tcPr/>
                </a:tc>
              </a:tr>
            </a:tbl>
          </a:graphicData>
        </a:graphic>
      </p:graphicFrame>
      <p:pic>
        <p:nvPicPr>
          <p:cNvPr id="18" name="Picture 17"/>
          <p:cNvPicPr>
            <a:picLocks noChangeAspect="1"/>
          </p:cNvPicPr>
          <p:nvPr/>
        </p:nvPicPr>
        <p:blipFill rotWithShape="1">
          <a:blip r:embed="rId2"/>
          <a:srcRect l="13766" t="10494" r="37070" b="19549"/>
          <a:stretch/>
        </p:blipFill>
        <p:spPr>
          <a:xfrm>
            <a:off x="184508" y="4869160"/>
            <a:ext cx="2083236" cy="1666588"/>
          </a:xfrm>
          <a:prstGeom prst="rect">
            <a:avLst/>
          </a:prstGeom>
        </p:spPr>
      </p:pic>
      <p:pic>
        <p:nvPicPr>
          <p:cNvPr id="19" name="Picture 18"/>
          <p:cNvPicPr>
            <a:picLocks noChangeAspect="1"/>
          </p:cNvPicPr>
          <p:nvPr/>
        </p:nvPicPr>
        <p:blipFill rotWithShape="1">
          <a:blip r:embed="rId3"/>
          <a:srcRect l="12986" t="8967" r="19935" b="21036"/>
          <a:stretch/>
        </p:blipFill>
        <p:spPr>
          <a:xfrm>
            <a:off x="251520" y="2484240"/>
            <a:ext cx="2592288" cy="1520824"/>
          </a:xfrm>
          <a:prstGeom prst="rect">
            <a:avLst/>
          </a:prstGeom>
        </p:spPr>
      </p:pic>
      <p:pic>
        <p:nvPicPr>
          <p:cNvPr id="2" name="Picture 1"/>
          <p:cNvPicPr>
            <a:picLocks noChangeAspect="1"/>
          </p:cNvPicPr>
          <p:nvPr/>
        </p:nvPicPr>
        <p:blipFill rotWithShape="1">
          <a:blip r:embed="rId4"/>
          <a:srcRect l="12838" t="9641" r="16554" b="19574"/>
          <a:stretch/>
        </p:blipFill>
        <p:spPr>
          <a:xfrm>
            <a:off x="2987824" y="2556000"/>
            <a:ext cx="3081942" cy="1737095"/>
          </a:xfrm>
          <a:prstGeom prst="rect">
            <a:avLst/>
          </a:prstGeom>
        </p:spPr>
      </p:pic>
      <p:pic>
        <p:nvPicPr>
          <p:cNvPr id="3" name="Picture 2"/>
          <p:cNvPicPr>
            <a:picLocks noChangeAspect="1"/>
          </p:cNvPicPr>
          <p:nvPr/>
        </p:nvPicPr>
        <p:blipFill rotWithShape="1">
          <a:blip r:embed="rId5"/>
          <a:srcRect l="39464" t="17096" r="38337" b="12711"/>
          <a:stretch/>
        </p:blipFill>
        <p:spPr>
          <a:xfrm>
            <a:off x="6966267" y="3501008"/>
            <a:ext cx="972108" cy="1728192"/>
          </a:xfrm>
          <a:prstGeom prst="rect">
            <a:avLst/>
          </a:prstGeom>
        </p:spPr>
      </p:pic>
    </p:spTree>
    <p:extLst>
      <p:ext uri="{BB962C8B-B14F-4D97-AF65-F5344CB8AC3E}">
        <p14:creationId xmlns:p14="http://schemas.microsoft.com/office/powerpoint/2010/main" val="414039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834" y="2115439"/>
            <a:ext cx="6718506"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214834" y="2607254"/>
            <a:ext cx="6718506" cy="1200329"/>
          </a:xfrm>
          <a:prstGeom prst="rect">
            <a:avLst/>
          </a:prstGeom>
          <a:noFill/>
        </p:spPr>
        <p:txBody>
          <a:bodyPr wrap="none" lIns="91440" tIns="45720" rIns="91440" bIns="45720">
            <a:spAutoFit/>
          </a:bodyPr>
          <a:lstStyle/>
          <a:p>
            <a:pPr algn="ctr"/>
            <a:r>
              <a:rPr lang="en-US" sz="7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Multiplication</a:t>
            </a:r>
          </a:p>
        </p:txBody>
      </p:sp>
    </p:spTree>
    <p:extLst>
      <p:ext uri="{BB962C8B-B14F-4D97-AF65-F5344CB8AC3E}">
        <p14:creationId xmlns:p14="http://schemas.microsoft.com/office/powerpoint/2010/main" val="3134574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8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46520533"/>
              </p:ext>
            </p:extLst>
          </p:nvPr>
        </p:nvGraphicFramePr>
        <p:xfrm>
          <a:off x="107504" y="116632"/>
          <a:ext cx="8856984" cy="6614160"/>
        </p:xfrm>
        <a:graphic>
          <a:graphicData uri="http://schemas.openxmlformats.org/drawingml/2006/table">
            <a:tbl>
              <a:tblPr firstRow="1" bandRow="1">
                <a:tableStyleId>{5940675A-B579-460E-94D1-54222C63F5DA}</a:tableStyleId>
              </a:tblPr>
              <a:tblGrid>
                <a:gridCol w="2808312"/>
                <a:gridCol w="3240360"/>
                <a:gridCol w="2808312"/>
              </a:tblGrid>
              <a:tr h="360040">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tr>
              <a:tr h="5767264">
                <a:tc>
                  <a:txBody>
                    <a:bodyPr/>
                    <a:lstStyle/>
                    <a:p>
                      <a:r>
                        <a:rPr lang="en-GB" sz="1000" baseline="0" dirty="0" smtClean="0"/>
                        <a:t>Understand multiplication is related to doubling and combing groups of the same size (repeated addition)</a:t>
                      </a:r>
                    </a:p>
                    <a:p>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Washing line, and other practical resources for counting. Concrete objects. </a:t>
                      </a:r>
                      <a:r>
                        <a:rPr lang="en-GB" sz="1000" baseline="0" dirty="0" err="1" smtClean="0"/>
                        <a:t>Numicon</a:t>
                      </a:r>
                      <a:r>
                        <a:rPr lang="en-GB" sz="1000" baseline="0" dirty="0" smtClean="0"/>
                        <a:t>; bundles of straws, bead strings</a:t>
                      </a:r>
                    </a:p>
                    <a:p>
                      <a:endParaRPr lang="en-GB" sz="1000" baseline="0" dirty="0" smtClean="0"/>
                    </a:p>
                    <a:p>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Problem solving with concrete objects (including money and measures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Use </a:t>
                      </a:r>
                      <a:r>
                        <a:rPr lang="en-GB" sz="1000" baseline="0" dirty="0" err="1" smtClean="0"/>
                        <a:t>cuissenaire</a:t>
                      </a:r>
                      <a:r>
                        <a:rPr lang="en-GB" sz="1000" baseline="0" dirty="0" smtClean="0"/>
                        <a:t> and bar method to develop the vocabulary relating to ‘times’ –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Pick up five, 4 times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Use arrays to understand multiplication can be done in any order (commutative)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Expressing multiplication as a number sentence using x</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Using understanding of the inverse and practical resources to solve missing number problems.</a:t>
                      </a:r>
                    </a:p>
                    <a:p>
                      <a:r>
                        <a:rPr lang="en-GB" sz="900" kern="1200" dirty="0" smtClean="0">
                          <a:solidFill>
                            <a:schemeClr val="tx1"/>
                          </a:solidFill>
                          <a:effectLst/>
                          <a:latin typeface="+mn-lt"/>
                          <a:ea typeface="+mn-ea"/>
                          <a:cs typeface="+mn-cs"/>
                        </a:rPr>
                        <a:t>7 x 2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2</a:t>
                      </a:r>
                      <a:r>
                        <a:rPr lang="en-GB" sz="900" kern="1200" baseline="0" dirty="0" smtClean="0">
                          <a:solidFill>
                            <a:schemeClr val="tx1"/>
                          </a:solidFill>
                          <a:effectLst/>
                          <a:latin typeface="+mn-lt"/>
                          <a:ea typeface="+mn-ea"/>
                          <a:cs typeface="+mn-cs"/>
                        </a:rPr>
                        <a:t> x</a:t>
                      </a:r>
                      <a:r>
                        <a:rPr lang="en-GB" sz="900" kern="1200" dirty="0" smtClean="0">
                          <a:solidFill>
                            <a:schemeClr val="tx1"/>
                          </a:solidFill>
                          <a:effectLst/>
                          <a:latin typeface="+mn-lt"/>
                          <a:ea typeface="+mn-ea"/>
                          <a:cs typeface="+mn-cs"/>
                        </a:rPr>
                        <a:t> 7</a:t>
                      </a:r>
                    </a:p>
                    <a:p>
                      <a:r>
                        <a:rPr lang="en-GB" sz="900" kern="1200" dirty="0" smtClean="0">
                          <a:solidFill>
                            <a:schemeClr val="tx1"/>
                          </a:solidFill>
                          <a:effectLst/>
                          <a:latin typeface="+mn-lt"/>
                          <a:ea typeface="+mn-ea"/>
                          <a:cs typeface="+mn-cs"/>
                        </a:rPr>
                        <a:t>7 x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14                   14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x</a:t>
                      </a:r>
                      <a:r>
                        <a:rPr lang="en-GB" sz="900" kern="1200" baseline="0" dirty="0" smtClean="0">
                          <a:solidFill>
                            <a:schemeClr val="tx1"/>
                          </a:solidFill>
                          <a:effectLst/>
                          <a:latin typeface="+mn-lt"/>
                          <a:ea typeface="+mn-ea"/>
                          <a:cs typeface="+mn-cs"/>
                        </a:rPr>
                        <a:t> 7</a:t>
                      </a:r>
                    </a:p>
                    <a:p>
                      <a:r>
                        <a:rPr lang="en-GB" sz="900" kern="1200" dirty="0" smtClean="0">
                          <a:solidFill>
                            <a:schemeClr val="tx1"/>
                          </a:solidFill>
                          <a:effectLst/>
                          <a:latin typeface="+mn-lt"/>
                          <a:ea typeface="+mn-ea"/>
                          <a:cs typeface="+mn-cs"/>
                          <a:sym typeface="Symbol" panose="05050102010706020507" pitchFamily="18" charset="2"/>
                        </a:rPr>
                        <a:t> x 2 = 14                   14</a:t>
                      </a:r>
                      <a:r>
                        <a:rPr lang="en-GB" sz="900" kern="1200" baseline="0" dirty="0" smtClean="0">
                          <a:solidFill>
                            <a:schemeClr val="tx1"/>
                          </a:solidFill>
                          <a:effectLst/>
                          <a:latin typeface="+mn-lt"/>
                          <a:ea typeface="+mn-ea"/>
                          <a:cs typeface="+mn-cs"/>
                          <a:sym typeface="Symbol" panose="05050102010706020507" pitchFamily="18" charset="2"/>
                        </a:rPr>
                        <a:t> = 2 x </a:t>
                      </a:r>
                      <a:r>
                        <a:rPr lang="en-GB" sz="900" kern="1200" dirty="0" smtClean="0">
                          <a:solidFill>
                            <a:schemeClr val="tx1"/>
                          </a:solidFill>
                          <a:effectLst/>
                          <a:latin typeface="+mn-lt"/>
                          <a:ea typeface="+mn-ea"/>
                          <a:cs typeface="+mn-cs"/>
                          <a:sym typeface="Symbol" panose="05050102010706020507" pitchFamily="18" charset="2"/>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sym typeface="Symbol" panose="05050102010706020507" pitchFamily="18" charset="2"/>
                        </a:rPr>
                        <a:t> x </a:t>
                      </a:r>
                      <a:r>
                        <a:rPr lang="en-GB" sz="900" kern="1200" baseline="0" dirty="0" smtClean="0">
                          <a:solidFill>
                            <a:schemeClr val="tx1"/>
                          </a:solidFill>
                          <a:effectLst/>
                          <a:latin typeface="+mn-lt"/>
                          <a:ea typeface="+mn-ea"/>
                          <a:cs typeface="+mn-cs"/>
                        </a:rPr>
                        <a:t>⃝ = 14                 14 = </a:t>
                      </a:r>
                      <a:r>
                        <a:rPr lang="en-GB" sz="900" kern="1200" dirty="0" smtClean="0">
                          <a:solidFill>
                            <a:schemeClr val="tx1"/>
                          </a:solidFill>
                          <a:effectLst/>
                          <a:latin typeface="+mn-lt"/>
                          <a:ea typeface="+mn-ea"/>
                          <a:cs typeface="+mn-cs"/>
                          <a:sym typeface="Symbol" panose="05050102010706020507" pitchFamily="18" charset="2"/>
                        </a:rPr>
                        <a:t> x </a:t>
                      </a:r>
                      <a:r>
                        <a:rPr lang="en-GB" sz="900" kern="1200" baseline="0" dirty="0" smtClean="0">
                          <a:solidFill>
                            <a:schemeClr val="tx1"/>
                          </a:solidFill>
                          <a:effectLst/>
                          <a:latin typeface="+mn-lt"/>
                          <a:ea typeface="+mn-ea"/>
                          <a:cs typeface="+mn-cs"/>
                        </a:rPr>
                        <a:t>⃝ </a:t>
                      </a: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Develop understanding of multiplication using array and number lines (see Year 1). Include multiplications not in the 2, 5 or 10 times tables.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Begin to develop understanding of multiplication as scaling (3 times bigger/taller)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r>
                        <a:rPr lang="en-GB" sz="900" baseline="0" dirty="0" smtClean="0"/>
                        <a:t>Doubling numbers up to 10 + 10 </a:t>
                      </a:r>
                    </a:p>
                    <a:p>
                      <a:r>
                        <a:rPr lang="en-GB" sz="900" baseline="0" dirty="0" smtClean="0"/>
                        <a:t>Link with understanding scaling</a:t>
                      </a:r>
                    </a:p>
                    <a:p>
                      <a:r>
                        <a:rPr lang="en-GB" sz="900" baseline="0" dirty="0" smtClean="0"/>
                        <a:t>Using known doubles to work out </a:t>
                      </a:r>
                    </a:p>
                    <a:p>
                      <a:r>
                        <a:rPr lang="en-GB" sz="900" baseline="0" dirty="0" smtClean="0"/>
                        <a:t>double 2d numbers </a:t>
                      </a:r>
                    </a:p>
                    <a:p>
                      <a:r>
                        <a:rPr lang="en-GB" sz="900" baseline="0" dirty="0" smtClean="0"/>
                        <a:t>(double 15 = double 10 + double 5)</a:t>
                      </a:r>
                    </a:p>
                    <a:p>
                      <a:endParaRPr lang="en-GB" sz="900" baseline="0" dirty="0" smtClean="0"/>
                    </a:p>
                    <a:p>
                      <a:endParaRPr lang="en-GB" sz="900" baseline="0" dirty="0" smtClean="0"/>
                    </a:p>
                    <a:p>
                      <a:r>
                        <a:rPr lang="en-GB" sz="900" b="1" u="sng" strike="noStrike" dirty="0" smtClean="0"/>
                        <a:t>Towards written methods</a:t>
                      </a:r>
                    </a:p>
                    <a:p>
                      <a:endParaRPr lang="en-GB" sz="900" u="none" strike="no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strike="noStrike" baseline="0" dirty="0" smtClean="0"/>
                        <a:t>Use jottings to develop an understanding of doubling two digit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strike="noStri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strike="noStrike" baseline="0" dirty="0" smtClean="0"/>
                        <a:t>              16</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strike="noStri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strike="noStrike" baseline="0" dirty="0" smtClean="0"/>
                        <a:t>      10           6</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strike="noStrike" baseline="0" dirty="0" smtClean="0"/>
                        <a:t>           </a:t>
                      </a:r>
                      <a:r>
                        <a:rPr lang="en-GB" sz="1000" strike="noStrike" baseline="0" dirty="0" smtClean="0"/>
                        <a:t>x2</a:t>
                      </a:r>
                      <a:r>
                        <a:rPr lang="en-GB" sz="1600" strike="noStrike" baseline="0" dirty="0" smtClean="0"/>
                        <a:t>           </a:t>
                      </a:r>
                      <a:r>
                        <a:rPr lang="en-GB" sz="1000" strike="noStrike" baseline="0" dirty="0" err="1" smtClean="0"/>
                        <a:t>x2</a:t>
                      </a:r>
                      <a:endParaRPr lang="en-GB" sz="2000" strike="noStri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strike="noStrike" baseline="0" dirty="0" smtClean="0"/>
                        <a:t>      20           12</a:t>
                      </a:r>
                      <a:endParaRPr lang="en-GB" sz="900" dirty="0" smtClean="0"/>
                    </a:p>
                    <a:p>
                      <a:endParaRPr lang="en-GB"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Continue with a range of equations as in Year 2 but with appropriate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Mental methods</a:t>
                      </a:r>
                      <a:r>
                        <a:rPr lang="en-GB" sz="900" b="1" u="non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baseline="0" dirty="0" smtClean="0"/>
                        <a:t>Doubling 2 digit numbers using partitioning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baseline="0" dirty="0" smtClean="0"/>
                        <a:t>Demonstrating multiplication on a number line – jumping in larger groups of amounts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baseline="0" dirty="0" smtClean="0"/>
                        <a:t>13 x 4 = 10 groups 4 = 3 groups of 4</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Written methods (progressing to 2d x 1d)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Developing written methods using understanding of visual images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Develop onto the grid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Give children opportunities for children to explore this and deepen understanding using </a:t>
                      </a:r>
                      <a:r>
                        <a:rPr lang="en-GB" sz="900" baseline="0" dirty="0" err="1" smtClean="0"/>
                        <a:t>Dienes</a:t>
                      </a:r>
                      <a:r>
                        <a:rPr lang="en-GB" sz="900" baseline="0" dirty="0" smtClean="0"/>
                        <a:t> apparatus and place value counters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2644899" cy="93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40" y="2713493"/>
            <a:ext cx="2732905" cy="931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048" t="19211"/>
          <a:stretch/>
        </p:blipFill>
        <p:spPr bwMode="auto">
          <a:xfrm>
            <a:off x="187620" y="5373216"/>
            <a:ext cx="991896" cy="946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0181" r="-902"/>
          <a:stretch/>
        </p:blipFill>
        <p:spPr bwMode="auto">
          <a:xfrm>
            <a:off x="1159224" y="5373216"/>
            <a:ext cx="1665187" cy="1017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1188" t="22881" r="13311" b="15481"/>
          <a:stretch/>
        </p:blipFill>
        <p:spPr bwMode="auto">
          <a:xfrm>
            <a:off x="2964712" y="2602045"/>
            <a:ext cx="1561679" cy="970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9195" t="26590" r="8557" b="10884"/>
          <a:stretch/>
        </p:blipFill>
        <p:spPr bwMode="auto">
          <a:xfrm>
            <a:off x="4508874" y="2806255"/>
            <a:ext cx="1576986" cy="561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48570" t="11907" b="5583"/>
          <a:stretch/>
        </p:blipFill>
        <p:spPr bwMode="auto">
          <a:xfrm>
            <a:off x="4890535" y="3377397"/>
            <a:ext cx="813664" cy="122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2419" y="2862951"/>
            <a:ext cx="2516518" cy="63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92419" y="3789040"/>
            <a:ext cx="2534928" cy="58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3434245" y="5604431"/>
            <a:ext cx="603532" cy="647609"/>
            <a:chOff x="3434245" y="5604431"/>
            <a:chExt cx="603532" cy="647609"/>
          </a:xfrm>
        </p:grpSpPr>
        <p:cxnSp>
          <p:nvCxnSpPr>
            <p:cNvPr id="3" name="Straight Connector 2"/>
            <p:cNvCxnSpPr/>
            <p:nvPr/>
          </p:nvCxnSpPr>
          <p:spPr>
            <a:xfrm flipH="1">
              <a:off x="3438696" y="5604431"/>
              <a:ext cx="181665"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85376" y="5604431"/>
              <a:ext cx="152401"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37777" y="6021288"/>
              <a:ext cx="0"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34245" y="6036016"/>
              <a:ext cx="0"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4414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65968783"/>
              </p:ext>
            </p:extLst>
          </p:nvPr>
        </p:nvGraphicFramePr>
        <p:xfrm>
          <a:off x="107504" y="116632"/>
          <a:ext cx="8856984" cy="6552728"/>
        </p:xfrm>
        <a:graphic>
          <a:graphicData uri="http://schemas.openxmlformats.org/drawingml/2006/table">
            <a:tbl>
              <a:tblPr firstRow="1" bandRow="1">
                <a:tableStyleId>{5940675A-B579-460E-94D1-54222C63F5DA}</a:tableStyleId>
              </a:tblPr>
              <a:tblGrid>
                <a:gridCol w="2808312"/>
                <a:gridCol w="3240360"/>
                <a:gridCol w="2808312"/>
              </a:tblGrid>
              <a:tr h="390790">
                <a:tc>
                  <a:txBody>
                    <a:bodyPr/>
                    <a:lstStyle/>
                    <a:p>
                      <a:pPr algn="ctr"/>
                      <a:r>
                        <a:rPr lang="en-GB" b="1" dirty="0" smtClean="0"/>
                        <a:t>Year</a:t>
                      </a:r>
                      <a:r>
                        <a:rPr lang="en-GB" b="1" baseline="0" dirty="0" smtClean="0"/>
                        <a:t> 4</a:t>
                      </a:r>
                      <a:endParaRPr lang="en-GB" b="1" dirty="0"/>
                    </a:p>
                  </a:txBody>
                  <a:tcPr/>
                </a:tc>
                <a:tc>
                  <a:txBody>
                    <a:bodyPr/>
                    <a:lstStyle/>
                    <a:p>
                      <a:pPr algn="ctr"/>
                      <a:r>
                        <a:rPr lang="en-GB" b="1" dirty="0" smtClean="0"/>
                        <a:t>Year</a:t>
                      </a:r>
                      <a:r>
                        <a:rPr lang="en-GB" b="1" baseline="0" dirty="0" smtClean="0"/>
                        <a:t> 5</a:t>
                      </a:r>
                      <a:endParaRPr lang="en-GB" b="1" dirty="0"/>
                    </a:p>
                  </a:txBody>
                  <a:tcPr/>
                </a:tc>
                <a:tc>
                  <a:txBody>
                    <a:bodyPr/>
                    <a:lstStyle/>
                    <a:p>
                      <a:pPr algn="ctr"/>
                      <a:r>
                        <a:rPr lang="en-GB" b="1" dirty="0" smtClean="0"/>
                        <a:t>Year</a:t>
                      </a:r>
                      <a:r>
                        <a:rPr lang="en-GB" b="1" baseline="0" dirty="0" smtClean="0"/>
                        <a:t> 6</a:t>
                      </a:r>
                      <a:endParaRPr lang="en-GB" b="1" dirty="0"/>
                    </a:p>
                  </a:txBody>
                  <a:tcPr/>
                </a:tc>
              </a:tr>
              <a:tr h="61619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Continue with a range of equations as in Year 2 but with appropriate numbers. Also include  equations with missing 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mn-lt"/>
                          <a:ea typeface="+mn-ea"/>
                          <a:cs typeface="+mn-cs"/>
                          <a:sym typeface="Symbol" panose="05050102010706020507" pitchFamily="18" charset="2"/>
                        </a:rPr>
                        <a:t>2 x 5 = 160</a:t>
                      </a:r>
                      <a:r>
                        <a:rPr lang="en-GB" sz="1000" kern="1200" dirty="0" smtClean="0">
                          <a:solidFill>
                            <a:schemeClr val="tx1"/>
                          </a:solidFill>
                          <a:effectLst/>
                          <a:latin typeface="+mn-lt"/>
                          <a:ea typeface="+mn-ea"/>
                          <a:cs typeface="+mn-cs"/>
                        </a:rPr>
                        <a:t> </a:t>
                      </a: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r>
                        <a:rPr lang="en-GB" sz="1000" b="1" u="sng" baseline="0" dirty="0" smtClean="0"/>
                        <a:t>Mental methods</a:t>
                      </a:r>
                      <a:r>
                        <a:rPr lang="en-GB" sz="1000" b="1" u="none" baseline="0" dirty="0" smtClean="0"/>
                        <a:t> </a:t>
                      </a:r>
                    </a:p>
                    <a:p>
                      <a:r>
                        <a:rPr lang="en-GB" sz="1000" b="0" u="none" baseline="0" dirty="0" smtClean="0"/>
                        <a:t>Counting in </a:t>
                      </a:r>
                      <a:r>
                        <a:rPr lang="en-GB" sz="1000" kern="1200" dirty="0" smtClean="0">
                          <a:solidFill>
                            <a:schemeClr val="tx1"/>
                          </a:solidFill>
                          <a:effectLst/>
                          <a:latin typeface="+mn-lt"/>
                          <a:ea typeface="+mn-ea"/>
                          <a:cs typeface="+mn-cs"/>
                        </a:rPr>
                        <a:t> multiples of 6, 7, 9, 25 and 1000, and steps of 1/100. </a:t>
                      </a:r>
                      <a:endParaRPr lang="en-GB" sz="1000" b="0" u="none" baseline="0" dirty="0" smtClean="0"/>
                    </a:p>
                    <a:p>
                      <a:endParaRPr lang="en-GB" sz="1000" b="0" u="none" baseline="0" dirty="0" smtClean="0"/>
                    </a:p>
                    <a:p>
                      <a:r>
                        <a:rPr lang="en-GB" sz="1000" b="0" u="none" baseline="0" dirty="0" smtClean="0"/>
                        <a:t>Solving practical problems where children need to scale up. Relate to known number facts. (e.g. how tall would a 25cm sunflower be if it grew 6 times taller?)</a:t>
                      </a:r>
                    </a:p>
                    <a:p>
                      <a:endParaRPr lang="en-GB" sz="10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(progressing to 3d x 2d)</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Children</a:t>
                      </a:r>
                      <a:r>
                        <a:rPr lang="en-GB" sz="1000" baseline="0" dirty="0" smtClean="0"/>
                        <a:t> to embed and deepen their understanding of the grid method to multiply up 2d x 2d. Ensure this is still linked back to their understanding of arrays and place value counters.</a:t>
                      </a: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Continue with a range of equations as in Year 2 but with appropriate numbers. Also include  equations with missing digits</a:t>
                      </a:r>
                    </a:p>
                    <a:p>
                      <a:endParaRPr lang="en-GB" sz="1000" b="1" u="sng" baseline="0" dirty="0" smtClean="0"/>
                    </a:p>
                    <a:p>
                      <a:r>
                        <a:rPr lang="en-GB" sz="1000" b="1" u="sng" baseline="0" dirty="0" smtClean="0"/>
                        <a:t>Mental methods</a:t>
                      </a:r>
                      <a:r>
                        <a:rPr lang="en-GB" sz="1000" b="1" u="none" baseline="0" dirty="0" smtClean="0"/>
                        <a:t> </a:t>
                      </a:r>
                    </a:p>
                    <a:p>
                      <a:r>
                        <a:rPr lang="en-GB" sz="1000" b="0" u="none" baseline="0" dirty="0" smtClean="0"/>
                        <a:t>X by 10, 100, 1000 using  moving digits ITP</a:t>
                      </a:r>
                    </a:p>
                    <a:p>
                      <a:endParaRPr lang="en-GB" sz="1000" b="0" u="none" baseline="0" dirty="0" smtClean="0"/>
                    </a:p>
                    <a:p>
                      <a:r>
                        <a:rPr lang="en-GB" sz="1000" b="0" u="none" baseline="0" dirty="0" smtClean="0"/>
                        <a:t>Use practical resources and jottings to explore equivalent statements (e.g. 4 x 35 = 2 x 2 x 35)</a:t>
                      </a:r>
                    </a:p>
                    <a:p>
                      <a:endParaRPr lang="en-GB" sz="1000"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Recall of prime numbers up 19 and identify prime numbers up to 100 (with reasoning)</a:t>
                      </a:r>
                    </a:p>
                    <a:p>
                      <a:endParaRPr lang="en-GB" sz="1000" b="0" u="none" baseline="0" dirty="0" smtClean="0"/>
                    </a:p>
                    <a:p>
                      <a:r>
                        <a:rPr lang="en-GB" sz="1000" b="0" u="none" baseline="0" dirty="0" smtClean="0"/>
                        <a:t>Solving practical problems where children need to scale up. Relate to known number facts.</a:t>
                      </a:r>
                    </a:p>
                    <a:p>
                      <a:endParaRPr lang="en-GB" sz="1000" b="0" u="none" baseline="0" dirty="0" smtClean="0"/>
                    </a:p>
                    <a:p>
                      <a:r>
                        <a:rPr lang="en-GB" sz="1000" b="0" u="none" baseline="0" dirty="0" smtClean="0"/>
                        <a:t>Identify factor pairs for numbers</a:t>
                      </a:r>
                    </a:p>
                    <a:p>
                      <a:endParaRPr lang="en-GB" sz="1000" b="0" u="none" baseline="0" dirty="0" smtClean="0"/>
                    </a:p>
                    <a:p>
                      <a:r>
                        <a:rPr lang="en-GB" sz="1000" b="1" u="sng" baseline="0" dirty="0" smtClean="0"/>
                        <a:t>Written methods (progressing to 4d x 2d)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u="none" baseline="0" dirty="0" smtClean="0"/>
                    </a:p>
                    <a:p>
                      <a:r>
                        <a:rPr lang="en-GB" sz="1000" baseline="0" dirty="0" smtClean="0"/>
                        <a:t>Long multiplication using place value counters</a:t>
                      </a:r>
                    </a:p>
                    <a:p>
                      <a:endParaRPr lang="en-GB" sz="1000" baseline="0" dirty="0" smtClean="0"/>
                    </a:p>
                    <a:p>
                      <a:r>
                        <a:rPr lang="en-GB" sz="1000" baseline="0" dirty="0" smtClean="0"/>
                        <a:t>Children to explore how the grid method supports an understanding of long multiplication (for 2d x 2d)</a:t>
                      </a:r>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Continue with a range of equations as in Year 2 but with appropriate numbers. Also include  equations with missing digits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Mental methods</a:t>
                      </a:r>
                      <a:r>
                        <a:rPr lang="en-GB" sz="1000" b="1" u="non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Identifying common factors and multiples of given numbers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Solving practical problems where children need to scale up. Relate to known number facts.</a:t>
                      </a:r>
                      <a:endParaRPr lang="en-GB" sz="1000" b="1"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Continue to refine and deepen understanding of written methods including fluency for using long multiplication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txBody>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69" y="3573016"/>
            <a:ext cx="1874207" cy="11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398" y="4789441"/>
            <a:ext cx="2065350" cy="127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1181" y="4449651"/>
            <a:ext cx="1425025" cy="97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8456" y="4445168"/>
            <a:ext cx="1117950" cy="98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a:stretch>
            <a:fillRect/>
          </a:stretch>
        </p:blipFill>
        <p:spPr>
          <a:xfrm>
            <a:off x="6346892" y="2906232"/>
            <a:ext cx="2329564" cy="1167287"/>
          </a:xfrm>
          <a:prstGeom prst="rect">
            <a:avLst/>
          </a:prstGeom>
        </p:spPr>
      </p:pic>
      <p:pic>
        <p:nvPicPr>
          <p:cNvPr id="6" name="Picture 5"/>
          <p:cNvPicPr>
            <a:picLocks noChangeAspect="1"/>
          </p:cNvPicPr>
          <p:nvPr/>
        </p:nvPicPr>
        <p:blipFill>
          <a:blip r:embed="rId7"/>
          <a:stretch>
            <a:fillRect/>
          </a:stretch>
        </p:blipFill>
        <p:spPr>
          <a:xfrm>
            <a:off x="6862531" y="4108206"/>
            <a:ext cx="1093845" cy="1977023"/>
          </a:xfrm>
          <a:prstGeom prst="rect">
            <a:avLst/>
          </a:prstGeom>
        </p:spPr>
      </p:pic>
    </p:spTree>
    <p:extLst>
      <p:ext uri="{BB962C8B-B14F-4D97-AF65-F5344CB8AC3E}">
        <p14:creationId xmlns:p14="http://schemas.microsoft.com/office/powerpoint/2010/main" val="41000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834" y="2115439"/>
            <a:ext cx="6718506"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532504" y="2607254"/>
            <a:ext cx="4083169" cy="1200329"/>
          </a:xfrm>
          <a:prstGeom prst="rect">
            <a:avLst/>
          </a:prstGeom>
          <a:noFill/>
        </p:spPr>
        <p:txBody>
          <a:bodyPr wrap="none" lIns="91440" tIns="45720" rIns="91440" bIns="45720">
            <a:spAutoFit/>
          </a:bodyPr>
          <a:lstStyle/>
          <a:p>
            <a:pPr algn="ctr"/>
            <a:r>
              <a:rPr lang="en-US" sz="7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Division</a:t>
            </a:r>
          </a:p>
        </p:txBody>
      </p:sp>
    </p:spTree>
    <p:extLst>
      <p:ext uri="{BB962C8B-B14F-4D97-AF65-F5344CB8AC3E}">
        <p14:creationId xmlns:p14="http://schemas.microsoft.com/office/powerpoint/2010/main" val="773322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85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29149529"/>
              </p:ext>
            </p:extLst>
          </p:nvPr>
        </p:nvGraphicFramePr>
        <p:xfrm>
          <a:off x="107504" y="116632"/>
          <a:ext cx="8856984" cy="6492240"/>
        </p:xfrm>
        <a:graphic>
          <a:graphicData uri="http://schemas.openxmlformats.org/drawingml/2006/table">
            <a:tbl>
              <a:tblPr firstRow="1" bandRow="1">
                <a:tableStyleId>{5940675A-B579-460E-94D1-54222C63F5DA}</a:tableStyleId>
              </a:tblPr>
              <a:tblGrid>
                <a:gridCol w="2808312"/>
                <a:gridCol w="3240360"/>
                <a:gridCol w="2808312"/>
              </a:tblGrid>
              <a:tr h="216024">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tr>
              <a:tr h="57672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Children must have </a:t>
                      </a:r>
                      <a:r>
                        <a:rPr lang="en-GB" sz="900" kern="1200" dirty="0" smtClean="0">
                          <a:solidFill>
                            <a:schemeClr val="tx1"/>
                          </a:solidFill>
                          <a:effectLst/>
                          <a:latin typeface="+mn-lt"/>
                          <a:ea typeface="+mn-ea"/>
                          <a:cs typeface="+mn-cs"/>
                        </a:rPr>
                        <a:t>secure counting skills-</a:t>
                      </a:r>
                      <a:r>
                        <a:rPr lang="en-GB" sz="900" kern="1200" baseline="0" dirty="0" smtClean="0">
                          <a:solidFill>
                            <a:schemeClr val="tx1"/>
                          </a:solidFill>
                          <a:effectLst/>
                          <a:latin typeface="+mn-lt"/>
                          <a:ea typeface="+mn-ea"/>
                          <a:cs typeface="+mn-cs"/>
                        </a:rPr>
                        <a:t> being able to confidently count in 2s, 5s and 10s.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baseline="0" dirty="0" smtClean="0">
                          <a:solidFill>
                            <a:schemeClr val="tx1"/>
                          </a:solidFill>
                          <a:effectLst/>
                          <a:latin typeface="+mn-lt"/>
                          <a:ea typeface="+mn-ea"/>
                          <a:cs typeface="+mn-cs"/>
                        </a:rPr>
                        <a:t>Children should be given opportunities to reason about what they notice in number patterns.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baseline="0" dirty="0" smtClean="0">
                          <a:solidFill>
                            <a:schemeClr val="tx1"/>
                          </a:solidFill>
                          <a:effectLst/>
                          <a:latin typeface="+mn-lt"/>
                          <a:ea typeface="+mn-ea"/>
                          <a:cs typeface="+mn-cs"/>
                        </a:rPr>
                        <a:t>Group </a:t>
                      </a:r>
                      <a:r>
                        <a:rPr lang="en-GB" sz="900" b="0" u="sng" kern="1200" baseline="0" dirty="0" smtClean="0">
                          <a:solidFill>
                            <a:schemeClr val="tx1"/>
                          </a:solidFill>
                          <a:effectLst/>
                          <a:latin typeface="+mn-lt"/>
                          <a:ea typeface="+mn-ea"/>
                          <a:cs typeface="+mn-cs"/>
                        </a:rPr>
                        <a:t>AND</a:t>
                      </a:r>
                      <a:r>
                        <a:rPr lang="en-GB" sz="900" b="1" u="sng" kern="1200" baseline="0" dirty="0" smtClean="0">
                          <a:solidFill>
                            <a:schemeClr val="tx1"/>
                          </a:solidFill>
                          <a:effectLst/>
                          <a:latin typeface="+mn-lt"/>
                          <a:ea typeface="+mn-ea"/>
                          <a:cs typeface="+mn-cs"/>
                        </a:rPr>
                        <a:t> share small quantities- understanding the difference between the two concepts.</a:t>
                      </a:r>
                      <a:endParaRPr lang="en-GB" sz="9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smtClean="0">
                          <a:solidFill>
                            <a:schemeClr val="tx1"/>
                          </a:solidFill>
                          <a:effectLst/>
                          <a:latin typeface="+mn-lt"/>
                          <a:ea typeface="+mn-ea"/>
                          <a:cs typeface="+mn-cs"/>
                        </a:rPr>
                        <a:t>Sharing</a:t>
                      </a:r>
                      <a:endParaRPr lang="en-GB" sz="9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Develops importance of one-to-one correspondence.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Children should</a:t>
                      </a:r>
                      <a:r>
                        <a:rPr lang="en-GB" sz="900" kern="1200" baseline="0" dirty="0" smtClean="0">
                          <a:solidFill>
                            <a:schemeClr val="tx1"/>
                          </a:solidFill>
                          <a:effectLst/>
                          <a:latin typeface="+mn-lt"/>
                          <a:ea typeface="+mn-ea"/>
                          <a:cs typeface="+mn-cs"/>
                        </a:rPr>
                        <a:t> be taught to share using concrete apparatus.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baseline="0" dirty="0" smtClean="0">
                          <a:solidFill>
                            <a:schemeClr val="tx1"/>
                          </a:solidFill>
                          <a:effectLst/>
                          <a:latin typeface="+mn-lt"/>
                          <a:ea typeface="+mn-ea"/>
                          <a:cs typeface="+mn-cs"/>
                        </a:rPr>
                        <a:t>Grouping</a:t>
                      </a: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Children should apply their counting skills to develop some understanding of grouping.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endParaRPr lang="en-GB" sz="900" dirty="0" smtClean="0"/>
                    </a:p>
                    <a:p>
                      <a:endParaRPr lang="en-GB" sz="900" dirty="0" smtClean="0"/>
                    </a:p>
                    <a:p>
                      <a:endParaRPr lang="en-GB" sz="900" dirty="0" smtClean="0"/>
                    </a:p>
                    <a:p>
                      <a:endParaRPr lang="en-GB" sz="900" baseline="0" dirty="0" smtClean="0"/>
                    </a:p>
                    <a:p>
                      <a:r>
                        <a:rPr lang="en-GB" sz="900" baseline="0" dirty="0" smtClean="0"/>
                        <a:t>Use of arrays as a pictorial representation for division. 15 </a:t>
                      </a:r>
                      <a:r>
                        <a:rPr lang="en-GB" sz="900" u="none" baseline="0" dirty="0" smtClean="0"/>
                        <a:t>÷ 3 = 5</a:t>
                      </a:r>
                      <a:r>
                        <a:rPr lang="en-GB" sz="900" baseline="0" dirty="0" smtClean="0"/>
                        <a:t> There are 5 groups of 3.</a:t>
                      </a:r>
                    </a:p>
                    <a:p>
                      <a:r>
                        <a:rPr lang="en-GB" sz="900" baseline="0" dirty="0" smtClean="0"/>
                        <a:t>15 </a:t>
                      </a:r>
                      <a:r>
                        <a:rPr lang="en-GB" sz="900" u="none" baseline="0" dirty="0" smtClean="0"/>
                        <a:t>÷ 5 = 3 </a:t>
                      </a:r>
                      <a:r>
                        <a:rPr lang="en-GB" sz="900" baseline="0" dirty="0" smtClean="0"/>
                        <a:t>There are 3 groups of 5.</a:t>
                      </a:r>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r>
                        <a:rPr lang="en-GB" sz="900" baseline="0" dirty="0" smtClean="0"/>
                        <a:t>Children should be able to find ½ and ¼ and simple fractions of objects, numbers and quantities. </a:t>
                      </a:r>
                    </a:p>
                  </a:txBody>
                  <a:tcPr/>
                </a:tc>
                <a:tc>
                  <a:txBody>
                    <a:bodyPr/>
                    <a:lstStyle/>
                    <a:p>
                      <a:r>
                        <a:rPr lang="en-GB" sz="900" b="1" u="sng" kern="1200" dirty="0" smtClean="0">
                          <a:solidFill>
                            <a:schemeClr val="tx1"/>
                          </a:solidFill>
                          <a:effectLst/>
                          <a:latin typeface="+mn-lt"/>
                          <a:ea typeface="+mn-ea"/>
                          <a:cs typeface="+mn-cs"/>
                        </a:rPr>
                        <a:t>÷ = signs and missing numbers</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6 ÷ 2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6 ÷ 2</a:t>
                      </a:r>
                    </a:p>
                    <a:p>
                      <a:r>
                        <a:rPr lang="en-GB" sz="900" kern="1200" dirty="0" smtClean="0">
                          <a:solidFill>
                            <a:schemeClr val="tx1"/>
                          </a:solidFill>
                          <a:effectLst/>
                          <a:latin typeface="+mn-lt"/>
                          <a:ea typeface="+mn-ea"/>
                          <a:cs typeface="+mn-cs"/>
                        </a:rPr>
                        <a:t>6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3                   3 = 6  ÷ </a:t>
                      </a:r>
                      <a:r>
                        <a:rPr lang="en-GB" sz="900" kern="1200" dirty="0" smtClean="0">
                          <a:solidFill>
                            <a:schemeClr val="tx1"/>
                          </a:solidFill>
                          <a:effectLst/>
                          <a:latin typeface="+mn-lt"/>
                          <a:ea typeface="+mn-ea"/>
                          <a:cs typeface="+mn-cs"/>
                          <a:sym typeface="Symbol" panose="05050102010706020507" pitchFamily="18" charset="2"/>
                        </a:rPr>
                        <a:t></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2 = 3                   3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2</a:t>
                      </a:r>
                    </a:p>
                    <a:p>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3                  3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a:t>
                      </a:r>
                      <a:r>
                        <a:rPr lang="en-GB" sz="900" kern="1200" dirty="0" smtClean="0">
                          <a:solidFill>
                            <a:schemeClr val="tx1"/>
                          </a:solidFill>
                          <a:effectLst/>
                          <a:latin typeface="+mn-lt"/>
                          <a:ea typeface="+mn-ea"/>
                          <a:cs typeface="+mn-cs"/>
                          <a:sym typeface="Symbol" panose="05050102010706020507" pitchFamily="18" charset="2"/>
                        </a:rPr>
                        <a:t></a:t>
                      </a:r>
                      <a:endParaRPr lang="en-GB" sz="900" kern="1200" dirty="0" smtClean="0">
                        <a:solidFill>
                          <a:schemeClr val="tx1"/>
                        </a:solidFill>
                        <a:effectLst/>
                        <a:latin typeface="+mn-lt"/>
                        <a:ea typeface="+mn-ea"/>
                        <a:cs typeface="+mn-cs"/>
                      </a:endParaRPr>
                    </a:p>
                    <a:p>
                      <a:endParaRPr lang="en-GB" sz="900" baseline="0" dirty="0" smtClean="0"/>
                    </a:p>
                    <a:p>
                      <a:endParaRPr lang="en-GB" sz="900" baseline="0" dirty="0" smtClean="0"/>
                    </a:p>
                    <a:p>
                      <a:r>
                        <a:rPr lang="en-GB" sz="900" u="none" dirty="0" smtClean="0"/>
                        <a:t>Know and understand</a:t>
                      </a:r>
                      <a:r>
                        <a:rPr lang="en-GB" sz="900" u="none" baseline="0" dirty="0" smtClean="0"/>
                        <a:t> sharing and grouping- introducing children to the ÷ sign. </a:t>
                      </a:r>
                    </a:p>
                    <a:p>
                      <a:endParaRPr lang="en-GB" sz="900" u="none" baseline="0" dirty="0" smtClean="0"/>
                    </a:p>
                    <a:p>
                      <a:r>
                        <a:rPr lang="en-GB" sz="900" u="none" baseline="0" dirty="0" smtClean="0"/>
                        <a:t>Children should continue to use grouping and sharing for division using practical apparatus, arrays and pictorial representations. </a:t>
                      </a:r>
                      <a:endParaRPr lang="en-GB" sz="900" u="none" dirty="0" smtClean="0"/>
                    </a:p>
                    <a:p>
                      <a:endParaRPr lang="en-GB" sz="900" dirty="0" smtClean="0"/>
                    </a:p>
                    <a:p>
                      <a:r>
                        <a:rPr lang="en-GB" sz="900" b="1" u="sng" dirty="0" smtClean="0"/>
                        <a:t>Groupin</a:t>
                      </a:r>
                      <a:r>
                        <a:rPr lang="en-GB" sz="900" b="1" u="sng" baseline="0" dirty="0" smtClean="0"/>
                        <a:t>g using a </a:t>
                      </a:r>
                      <a:r>
                        <a:rPr lang="en-GB" sz="900" b="1" u="sng" baseline="0" dirty="0" err="1" smtClean="0"/>
                        <a:t>numberline</a:t>
                      </a:r>
                      <a:endParaRPr lang="en-GB" sz="900" b="1" u="sng" dirty="0" smtClean="0"/>
                    </a:p>
                    <a:p>
                      <a:endParaRPr lang="en-GB" sz="900" dirty="0" smtClean="0"/>
                    </a:p>
                    <a:p>
                      <a:r>
                        <a:rPr lang="en-GB" sz="900" dirty="0" smtClean="0"/>
                        <a:t>Group from zero in jumps of the divisor</a:t>
                      </a:r>
                      <a:r>
                        <a:rPr lang="en-GB" sz="900" baseline="0" dirty="0" smtClean="0"/>
                        <a:t> to find our ‘how many groups of 3 are there in 15?’. </a:t>
                      </a:r>
                      <a:endParaRPr lang="en-GB" sz="900" dirty="0" smtClean="0"/>
                    </a:p>
                    <a:p>
                      <a:endParaRPr lang="en-GB" sz="900" dirty="0" smtClean="0"/>
                    </a:p>
                    <a:p>
                      <a:r>
                        <a:rPr lang="en-GB" sz="900" dirty="0" smtClean="0"/>
                        <a:t>15 </a:t>
                      </a:r>
                      <a:r>
                        <a:rPr lang="en-GB" sz="900" u="none" baseline="0" dirty="0" smtClean="0"/>
                        <a:t> ÷ </a:t>
                      </a:r>
                      <a:r>
                        <a:rPr lang="en-GB" sz="900" dirty="0" smtClean="0"/>
                        <a:t> 3 =</a:t>
                      </a:r>
                      <a:r>
                        <a:rPr lang="en-GB" sz="900" baseline="0" dirty="0" smtClean="0"/>
                        <a:t> 5</a:t>
                      </a:r>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r>
                        <a:rPr lang="en-GB" sz="900" dirty="0" smtClean="0"/>
                        <a:t>Continue work on arrays. </a:t>
                      </a:r>
                      <a:r>
                        <a:rPr lang="en-GB" sz="900" dirty="0" smtClean="0">
                          <a:solidFill>
                            <a:schemeClr val="tx1"/>
                          </a:solidFill>
                        </a:rPr>
                        <a:t>Support children</a:t>
                      </a:r>
                      <a:r>
                        <a:rPr lang="en-GB" sz="900" baseline="0" dirty="0" smtClean="0">
                          <a:solidFill>
                            <a:schemeClr val="tx1"/>
                          </a:solidFill>
                        </a:rPr>
                        <a:t> to understand how multiplication and division are inverse. Look at an array – what do you see?</a:t>
                      </a:r>
                      <a:endParaRPr lang="en-GB" sz="900" dirty="0" smtClean="0">
                        <a:solidFill>
                          <a:schemeClr val="tx1"/>
                        </a:solidFill>
                      </a:endParaRPr>
                    </a:p>
                  </a:txBody>
                  <a:tcPr/>
                </a:tc>
                <a:tc>
                  <a:txBody>
                    <a:bodyPr/>
                    <a:lstStyle/>
                    <a:p>
                      <a:r>
                        <a:rPr lang="en-GB" sz="900" b="1" u="sng" kern="1200" dirty="0" smtClean="0">
                          <a:solidFill>
                            <a:schemeClr val="tx1"/>
                          </a:solidFill>
                          <a:effectLst/>
                          <a:latin typeface="+mn-lt"/>
                          <a:ea typeface="+mn-ea"/>
                          <a:cs typeface="+mn-cs"/>
                        </a:rPr>
                        <a:t>÷ = signs and missing numbers</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Continue using a range of equations as in year 2 but with appropriate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r>
                        <a:rPr lang="en-GB" sz="900" b="1" u="sng" kern="1200" dirty="0" smtClean="0">
                          <a:solidFill>
                            <a:schemeClr val="tx1"/>
                          </a:solidFill>
                          <a:effectLst/>
                          <a:latin typeface="+mn-lt"/>
                          <a:ea typeface="+mn-ea"/>
                          <a:cs typeface="+mn-cs"/>
                        </a:rPr>
                        <a:t>Grouping</a:t>
                      </a:r>
                      <a:endParaRPr lang="en-GB" sz="900" b="1" kern="1200" dirty="0" smtClean="0">
                        <a:solidFill>
                          <a:schemeClr val="tx1"/>
                        </a:solidFill>
                        <a:effectLst/>
                        <a:latin typeface="+mn-lt"/>
                        <a:ea typeface="+mn-ea"/>
                        <a:cs typeface="+mn-cs"/>
                      </a:endParaRPr>
                    </a:p>
                    <a:p>
                      <a:r>
                        <a:rPr lang="en-GB" sz="900" b="0" kern="1200" dirty="0" smtClean="0">
                          <a:solidFill>
                            <a:schemeClr val="tx1"/>
                          </a:solidFill>
                          <a:effectLst/>
                          <a:latin typeface="+mn-lt"/>
                          <a:ea typeface="+mn-ea"/>
                          <a:cs typeface="+mn-cs"/>
                        </a:rPr>
                        <a:t>How many 6’s</a:t>
                      </a:r>
                      <a:r>
                        <a:rPr lang="en-GB" sz="900" b="0" kern="1200" baseline="0" dirty="0" smtClean="0">
                          <a:solidFill>
                            <a:schemeClr val="tx1"/>
                          </a:solidFill>
                          <a:effectLst/>
                          <a:latin typeface="+mn-lt"/>
                          <a:ea typeface="+mn-ea"/>
                          <a:cs typeface="+mn-cs"/>
                        </a:rPr>
                        <a:t> are in 30? </a:t>
                      </a:r>
                      <a:endParaRPr lang="en-GB" sz="900" b="0" kern="1200" dirty="0" smtClean="0">
                        <a:solidFill>
                          <a:schemeClr val="tx1"/>
                        </a:solidFill>
                        <a:effectLst/>
                        <a:latin typeface="+mn-lt"/>
                        <a:ea typeface="+mn-ea"/>
                        <a:cs typeface="+mn-cs"/>
                      </a:endParaRPr>
                    </a:p>
                    <a:p>
                      <a:r>
                        <a:rPr lang="en-GB" sz="900" b="0" kern="1200" dirty="0" smtClean="0">
                          <a:solidFill>
                            <a:schemeClr val="tx1"/>
                          </a:solidFill>
                          <a:effectLst/>
                          <a:latin typeface="+mn-lt"/>
                          <a:ea typeface="+mn-ea"/>
                          <a:cs typeface="+mn-cs"/>
                        </a:rPr>
                        <a:t>30 ÷ 6 can be modelled as:</a:t>
                      </a: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p>
                    <a:p>
                      <a:r>
                        <a:rPr lang="en-GB" sz="900" u="sng" kern="1200" dirty="0" smtClean="0">
                          <a:solidFill>
                            <a:schemeClr val="tx1"/>
                          </a:solidFill>
                          <a:effectLst/>
                          <a:latin typeface="+mn-lt"/>
                          <a:ea typeface="+mn-ea"/>
                          <a:cs typeface="+mn-cs"/>
                        </a:rPr>
                        <a:t>Becoming more efficient</a:t>
                      </a:r>
                      <a:r>
                        <a:rPr lang="en-GB" sz="900" u="sng" kern="1200" baseline="0" dirty="0" smtClean="0">
                          <a:solidFill>
                            <a:schemeClr val="tx1"/>
                          </a:solidFill>
                          <a:effectLst/>
                          <a:latin typeface="+mn-lt"/>
                          <a:ea typeface="+mn-ea"/>
                          <a:cs typeface="+mn-cs"/>
                        </a:rPr>
                        <a:t> using a </a:t>
                      </a:r>
                      <a:r>
                        <a:rPr lang="en-GB" sz="900" u="sng" kern="1200" baseline="0" dirty="0" err="1" smtClean="0">
                          <a:solidFill>
                            <a:schemeClr val="tx1"/>
                          </a:solidFill>
                          <a:effectLst/>
                          <a:latin typeface="+mn-lt"/>
                          <a:ea typeface="+mn-ea"/>
                          <a:cs typeface="+mn-cs"/>
                        </a:rPr>
                        <a:t>numberline</a:t>
                      </a:r>
                      <a:endParaRPr lang="en-GB" sz="900" u="sng"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Children need to be able to partition the dividend</a:t>
                      </a:r>
                      <a:r>
                        <a:rPr lang="en-GB" sz="900" kern="1200" baseline="0" dirty="0" smtClean="0">
                          <a:solidFill>
                            <a:schemeClr val="tx1"/>
                          </a:solidFill>
                          <a:effectLst/>
                          <a:latin typeface="+mn-lt"/>
                          <a:ea typeface="+mn-ea"/>
                          <a:cs typeface="+mn-cs"/>
                        </a:rPr>
                        <a:t> in different ways. </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48 </a:t>
                      </a:r>
                      <a:r>
                        <a:rPr lang="en-GB" sz="900" b="1" kern="1200" dirty="0" smtClean="0">
                          <a:solidFill>
                            <a:schemeClr val="tx1"/>
                          </a:solidFill>
                          <a:effectLst/>
                          <a:latin typeface="+mn-lt"/>
                          <a:ea typeface="+mn-ea"/>
                          <a:cs typeface="+mn-cs"/>
                        </a:rPr>
                        <a:t>÷ 4 = 12</a:t>
                      </a:r>
                    </a:p>
                    <a:p>
                      <a:r>
                        <a:rPr lang="en-GB" sz="900" kern="1200" dirty="0" smtClean="0">
                          <a:solidFill>
                            <a:schemeClr val="tx1"/>
                          </a:solidFill>
                          <a:effectLst/>
                          <a:latin typeface="+mn-lt"/>
                          <a:ea typeface="+mn-ea"/>
                          <a:cs typeface="+mn-cs"/>
                        </a:rPr>
                        <a:t>                +40                              +</a:t>
                      </a:r>
                      <a:r>
                        <a:rPr lang="en-GB" sz="900" kern="1200" baseline="0" dirty="0" smtClean="0">
                          <a:solidFill>
                            <a:schemeClr val="tx1"/>
                          </a:solidFill>
                          <a:effectLst/>
                          <a:latin typeface="+mn-lt"/>
                          <a:ea typeface="+mn-ea"/>
                          <a:cs typeface="+mn-cs"/>
                        </a:rPr>
                        <a:t> 8</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r>
                        <a:rPr lang="en-GB" sz="600" kern="1200" baseline="0" dirty="0" smtClean="0">
                          <a:solidFill>
                            <a:schemeClr val="tx1"/>
                          </a:solidFill>
                          <a:effectLst/>
                          <a:latin typeface="+mn-lt"/>
                          <a:ea typeface="+mn-ea"/>
                          <a:cs typeface="+mn-cs"/>
                        </a:rPr>
                        <a:t>                  </a:t>
                      </a:r>
                      <a:r>
                        <a:rPr lang="en-GB" sz="800" kern="1200" baseline="0" dirty="0" smtClean="0">
                          <a:solidFill>
                            <a:schemeClr val="tx1"/>
                          </a:solidFill>
                          <a:effectLst/>
                          <a:latin typeface="+mn-lt"/>
                          <a:ea typeface="+mn-ea"/>
                          <a:cs typeface="+mn-cs"/>
                        </a:rPr>
                        <a:t>10 groups                        2 groups</a:t>
                      </a:r>
                      <a:endParaRPr lang="en-GB" sz="8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u="sng" kern="1200" dirty="0" smtClean="0">
                          <a:solidFill>
                            <a:schemeClr val="tx1"/>
                          </a:solidFill>
                          <a:effectLst/>
                          <a:latin typeface="+mn-lt"/>
                          <a:ea typeface="+mn-ea"/>
                          <a:cs typeface="+mn-cs"/>
                        </a:rPr>
                        <a:t>Remainders</a:t>
                      </a: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smtClean="0">
                          <a:solidFill>
                            <a:schemeClr val="tx1"/>
                          </a:solidFill>
                          <a:effectLst/>
                          <a:latin typeface="+mn-lt"/>
                          <a:ea typeface="+mn-ea"/>
                          <a:cs typeface="+mn-cs"/>
                        </a:rPr>
                        <a:t>49 ÷  4 = 12 r1</a:t>
                      </a:r>
                      <a:endParaRPr lang="en-GB" sz="900" b="1" kern="1200" baseline="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+40                              +</a:t>
                      </a:r>
                      <a:r>
                        <a:rPr lang="en-GB" sz="900" kern="1200" baseline="0" dirty="0" smtClean="0">
                          <a:solidFill>
                            <a:schemeClr val="tx1"/>
                          </a:solidFill>
                          <a:effectLst/>
                          <a:latin typeface="+mn-lt"/>
                          <a:ea typeface="+mn-ea"/>
                          <a:cs typeface="+mn-cs"/>
                        </a:rPr>
                        <a:t> 8              + 1</a:t>
                      </a: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r>
                        <a:rPr lang="en-GB" sz="600" kern="1200" baseline="0" dirty="0" smtClean="0">
                          <a:solidFill>
                            <a:schemeClr val="tx1"/>
                          </a:solidFill>
                          <a:effectLst/>
                          <a:latin typeface="+mn-lt"/>
                          <a:ea typeface="+mn-ea"/>
                          <a:cs typeface="+mn-cs"/>
                        </a:rPr>
                        <a:t>                  </a:t>
                      </a:r>
                      <a:r>
                        <a:rPr lang="en-GB" sz="800" kern="1200" baseline="0" dirty="0" smtClean="0">
                          <a:solidFill>
                            <a:schemeClr val="tx1"/>
                          </a:solidFill>
                          <a:effectLst/>
                          <a:latin typeface="+mn-lt"/>
                          <a:ea typeface="+mn-ea"/>
                          <a:cs typeface="+mn-cs"/>
                        </a:rPr>
                        <a:t>10 groups                        2 groups</a:t>
                      </a:r>
                      <a:endParaRPr lang="en-GB" sz="9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tx1"/>
                          </a:solidFill>
                        </a:rPr>
                        <a:t>Sharing – 49 shared between 4. How many left over?</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tx1"/>
                          </a:solidFill>
                        </a:rPr>
                        <a:t>Grouping – How many 4s make 49. How many are left over?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baseline="0" dirty="0" smtClean="0">
                          <a:solidFill>
                            <a:schemeClr val="tx1"/>
                          </a:solidFill>
                        </a:rPr>
                        <a:t>Place value counters can be used to support children apply their knowledge of grouping.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tx1"/>
                          </a:solidFill>
                        </a:rPr>
                        <a:t>For example:</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tx1"/>
                          </a:solidFill>
                        </a:rPr>
                        <a:t>60 ÷ 10 = How many groups of 10 in 60?</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tx1"/>
                          </a:solidFill>
                        </a:rPr>
                        <a:t>600 ÷ 100 = How many groups of 100 in 600?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txBody>
                  <a:tcPr/>
                </a:tc>
              </a:tr>
            </a:tbl>
          </a:graphicData>
        </a:graphic>
      </p:graphicFrame>
      <p:pic>
        <p:nvPicPr>
          <p:cNvPr id="2" name="Picture 1"/>
          <p:cNvPicPr>
            <a:picLocks noChangeAspect="1"/>
          </p:cNvPicPr>
          <p:nvPr/>
        </p:nvPicPr>
        <p:blipFill>
          <a:blip r:embed="rId2"/>
          <a:stretch>
            <a:fillRect/>
          </a:stretch>
        </p:blipFill>
        <p:spPr>
          <a:xfrm>
            <a:off x="256217" y="1772816"/>
            <a:ext cx="2371567" cy="1145723"/>
          </a:xfrm>
          <a:prstGeom prst="rect">
            <a:avLst/>
          </a:prstGeom>
        </p:spPr>
      </p:pic>
      <p:pic>
        <p:nvPicPr>
          <p:cNvPr id="3" name="Picture 2"/>
          <p:cNvPicPr>
            <a:picLocks noChangeAspect="1"/>
          </p:cNvPicPr>
          <p:nvPr/>
        </p:nvPicPr>
        <p:blipFill>
          <a:blip r:embed="rId3"/>
          <a:stretch>
            <a:fillRect/>
          </a:stretch>
        </p:blipFill>
        <p:spPr>
          <a:xfrm>
            <a:off x="256217" y="3755164"/>
            <a:ext cx="2514600" cy="638175"/>
          </a:xfrm>
          <a:prstGeom prst="rect">
            <a:avLst/>
          </a:prstGeom>
        </p:spPr>
      </p:pic>
      <p:pic>
        <p:nvPicPr>
          <p:cNvPr id="5" name="Picture 4"/>
          <p:cNvPicPr>
            <a:picLocks noChangeAspect="1"/>
          </p:cNvPicPr>
          <p:nvPr/>
        </p:nvPicPr>
        <p:blipFill>
          <a:blip r:embed="rId4"/>
          <a:stretch>
            <a:fillRect/>
          </a:stretch>
        </p:blipFill>
        <p:spPr>
          <a:xfrm>
            <a:off x="3129377" y="3212976"/>
            <a:ext cx="2714625" cy="1095375"/>
          </a:xfrm>
          <a:prstGeom prst="rect">
            <a:avLst/>
          </a:prstGeom>
        </p:spPr>
      </p:pic>
      <p:pic>
        <p:nvPicPr>
          <p:cNvPr id="6" name="Picture 5"/>
          <p:cNvPicPr>
            <a:picLocks noChangeAspect="1"/>
          </p:cNvPicPr>
          <p:nvPr/>
        </p:nvPicPr>
        <p:blipFill>
          <a:blip r:embed="rId5"/>
          <a:stretch>
            <a:fillRect/>
          </a:stretch>
        </p:blipFill>
        <p:spPr>
          <a:xfrm>
            <a:off x="3272536" y="4526901"/>
            <a:ext cx="2428305" cy="851063"/>
          </a:xfrm>
          <a:prstGeom prst="rect">
            <a:avLst/>
          </a:prstGeom>
        </p:spPr>
      </p:pic>
      <p:pic>
        <p:nvPicPr>
          <p:cNvPr id="7" name="Picture 6"/>
          <p:cNvPicPr>
            <a:picLocks noChangeAspect="1"/>
          </p:cNvPicPr>
          <p:nvPr/>
        </p:nvPicPr>
        <p:blipFill>
          <a:blip r:embed="rId6"/>
          <a:stretch>
            <a:fillRect/>
          </a:stretch>
        </p:blipFill>
        <p:spPr>
          <a:xfrm>
            <a:off x="320224" y="5051090"/>
            <a:ext cx="1109168" cy="653748"/>
          </a:xfrm>
          <a:prstGeom prst="rect">
            <a:avLst/>
          </a:prstGeom>
        </p:spPr>
      </p:pic>
      <p:pic>
        <p:nvPicPr>
          <p:cNvPr id="8" name="Picture 7"/>
          <p:cNvPicPr>
            <a:picLocks noChangeAspect="1"/>
          </p:cNvPicPr>
          <p:nvPr/>
        </p:nvPicPr>
        <p:blipFill>
          <a:blip r:embed="rId7"/>
          <a:stretch>
            <a:fillRect/>
          </a:stretch>
        </p:blipFill>
        <p:spPr>
          <a:xfrm>
            <a:off x="1735582" y="4797152"/>
            <a:ext cx="676178" cy="1085983"/>
          </a:xfrm>
          <a:prstGeom prst="rect">
            <a:avLst/>
          </a:prstGeom>
        </p:spPr>
      </p:pic>
      <p:pic>
        <p:nvPicPr>
          <p:cNvPr id="9" name="Picture 8"/>
          <p:cNvPicPr>
            <a:picLocks noChangeAspect="1"/>
          </p:cNvPicPr>
          <p:nvPr/>
        </p:nvPicPr>
        <p:blipFill>
          <a:blip r:embed="rId8"/>
          <a:stretch>
            <a:fillRect/>
          </a:stretch>
        </p:blipFill>
        <p:spPr>
          <a:xfrm>
            <a:off x="6172200" y="1609600"/>
            <a:ext cx="2720280" cy="479537"/>
          </a:xfrm>
          <a:prstGeom prst="rect">
            <a:avLst/>
          </a:prstGeom>
        </p:spPr>
      </p:pic>
      <p:cxnSp>
        <p:nvCxnSpPr>
          <p:cNvPr id="23" name="Straight Connector 22"/>
          <p:cNvCxnSpPr/>
          <p:nvPr/>
        </p:nvCxnSpPr>
        <p:spPr>
          <a:xfrm>
            <a:off x="6300192" y="3356992"/>
            <a:ext cx="2520280" cy="0"/>
          </a:xfrm>
          <a:prstGeom prst="line">
            <a:avLst/>
          </a:prstGeom>
        </p:spPr>
        <p:style>
          <a:lnRef idx="1">
            <a:schemeClr val="dk1"/>
          </a:lnRef>
          <a:fillRef idx="0">
            <a:schemeClr val="dk1"/>
          </a:fillRef>
          <a:effectRef idx="0">
            <a:schemeClr val="dk1"/>
          </a:effectRef>
          <a:fontRef idx="minor">
            <a:schemeClr val="tx1"/>
          </a:fontRef>
        </p:style>
      </p:cxnSp>
      <p:sp>
        <p:nvSpPr>
          <p:cNvPr id="25" name="Curved Down Arrow 24"/>
          <p:cNvSpPr/>
          <p:nvPr/>
        </p:nvSpPr>
        <p:spPr>
          <a:xfrm>
            <a:off x="6300192" y="3118265"/>
            <a:ext cx="1152128" cy="22028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Curved Down Arrow 25"/>
          <p:cNvSpPr/>
          <p:nvPr/>
        </p:nvSpPr>
        <p:spPr>
          <a:xfrm>
            <a:off x="7452320" y="3118266"/>
            <a:ext cx="504056" cy="22028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7" name="Straight Connector 26"/>
          <p:cNvCxnSpPr/>
          <p:nvPr/>
        </p:nvCxnSpPr>
        <p:spPr>
          <a:xfrm>
            <a:off x="6300192" y="4243791"/>
            <a:ext cx="2520280" cy="0"/>
          </a:xfrm>
          <a:prstGeom prst="line">
            <a:avLst/>
          </a:prstGeom>
        </p:spPr>
        <p:style>
          <a:lnRef idx="1">
            <a:schemeClr val="dk1"/>
          </a:lnRef>
          <a:fillRef idx="0">
            <a:schemeClr val="dk1"/>
          </a:fillRef>
          <a:effectRef idx="0">
            <a:schemeClr val="dk1"/>
          </a:effectRef>
          <a:fontRef idx="minor">
            <a:schemeClr val="tx1"/>
          </a:fontRef>
        </p:style>
      </p:cxnSp>
      <p:sp>
        <p:nvSpPr>
          <p:cNvPr id="28" name="Curved Down Arrow 27"/>
          <p:cNvSpPr/>
          <p:nvPr/>
        </p:nvSpPr>
        <p:spPr>
          <a:xfrm>
            <a:off x="6300192" y="4005064"/>
            <a:ext cx="1152128" cy="22028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Curved Down Arrow 28"/>
          <p:cNvSpPr/>
          <p:nvPr/>
        </p:nvSpPr>
        <p:spPr>
          <a:xfrm>
            <a:off x="7452320" y="4005065"/>
            <a:ext cx="504056" cy="22028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Curved Down Arrow 32"/>
          <p:cNvSpPr/>
          <p:nvPr/>
        </p:nvSpPr>
        <p:spPr>
          <a:xfrm>
            <a:off x="7956376" y="4052203"/>
            <a:ext cx="351656" cy="191588"/>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171704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53294446"/>
              </p:ext>
            </p:extLst>
          </p:nvPr>
        </p:nvGraphicFramePr>
        <p:xfrm>
          <a:off x="107504" y="116632"/>
          <a:ext cx="8856984" cy="6246183"/>
        </p:xfrm>
        <a:graphic>
          <a:graphicData uri="http://schemas.openxmlformats.org/drawingml/2006/table">
            <a:tbl>
              <a:tblPr firstRow="1" bandRow="1">
                <a:tableStyleId>{5940675A-B579-460E-94D1-54222C63F5DA}</a:tableStyleId>
              </a:tblPr>
              <a:tblGrid>
                <a:gridCol w="2808312"/>
                <a:gridCol w="3240360"/>
                <a:gridCol w="2808312"/>
              </a:tblGrid>
              <a:tr h="216024">
                <a:tc>
                  <a:txBody>
                    <a:bodyPr/>
                    <a:lstStyle/>
                    <a:p>
                      <a:pPr algn="ctr"/>
                      <a:r>
                        <a:rPr lang="en-GB" b="1" dirty="0" smtClean="0"/>
                        <a:t>Year</a:t>
                      </a:r>
                      <a:r>
                        <a:rPr lang="en-GB" b="1" baseline="0" dirty="0" smtClean="0"/>
                        <a:t> 4</a:t>
                      </a:r>
                      <a:endParaRPr lang="en-GB" b="1" dirty="0"/>
                    </a:p>
                  </a:txBody>
                  <a:tcPr/>
                </a:tc>
                <a:tc>
                  <a:txBody>
                    <a:bodyPr/>
                    <a:lstStyle/>
                    <a:p>
                      <a:pPr algn="ctr"/>
                      <a:r>
                        <a:rPr lang="en-GB" b="1" dirty="0" smtClean="0"/>
                        <a:t>Year</a:t>
                      </a:r>
                      <a:r>
                        <a:rPr lang="en-GB" b="1" baseline="0" dirty="0" smtClean="0"/>
                        <a:t> 5</a:t>
                      </a:r>
                      <a:endParaRPr lang="en-GB" b="1" dirty="0"/>
                    </a:p>
                  </a:txBody>
                  <a:tcPr/>
                </a:tc>
                <a:tc>
                  <a:txBody>
                    <a:bodyPr/>
                    <a:lstStyle/>
                    <a:p>
                      <a:pPr algn="ctr"/>
                      <a:r>
                        <a:rPr lang="en-GB" b="1" dirty="0" smtClean="0"/>
                        <a:t>Year</a:t>
                      </a:r>
                      <a:r>
                        <a:rPr lang="en-GB" b="1" baseline="0" dirty="0" smtClean="0"/>
                        <a:t> 6</a:t>
                      </a:r>
                      <a:endParaRPr lang="en-GB" b="1" dirty="0"/>
                    </a:p>
                  </a:txBody>
                  <a:tcPr/>
                </a:tc>
              </a:tr>
              <a:tr h="2802592">
                <a:tc gridSpan="2">
                  <a:txBody>
                    <a:bodyPr/>
                    <a:lstStyle/>
                    <a:p>
                      <a:r>
                        <a:rPr lang="en-GB" sz="900" b="1" u="sng" kern="1200" dirty="0" smtClean="0">
                          <a:solidFill>
                            <a:schemeClr val="tx1"/>
                          </a:solidFill>
                          <a:effectLst/>
                          <a:latin typeface="+mn-lt"/>
                          <a:ea typeface="+mn-ea"/>
                          <a:cs typeface="+mn-cs"/>
                        </a:rPr>
                        <a:t>÷ = signs and missing numbers</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Continue using a range of equations as in year 3 but with appropriate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Sharing, Grouping and using a number line</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Children will continue to explore division as sharing and grouping, and to represent calculations on a number line until they  have a secure understanding. Children should progress in their use of written division calculations: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baseline="0" dirty="0" smtClean="0"/>
                        <a:t>Using tables facts with which they are fluent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baseline="0" dirty="0" smtClean="0"/>
                        <a:t>Experiencing a logical progression in the numbers they use, for example: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i="0" u="none" baseline="0" dirty="0" smtClean="0"/>
                        <a:t>Dividend just over 10x the divisor, e.g. 84 ÷ 7</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i="0" u="none" baseline="0" dirty="0" smtClean="0"/>
                        <a:t>Dividend just over 10x the divisor when the divisor is a teen number, e.g. 173 ÷ 15 (learning sensible strategies for calculations such as 102 ÷ 17)</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i="0" u="none" baseline="0" dirty="0" smtClean="0"/>
                        <a:t>Dividend over 100x the divisor, e.g. 840 ÷ 7</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i="0" u="none" baseline="0" dirty="0" smtClean="0"/>
                        <a:t>Dividend over 20x the divisor, e.g. 168 ÷ 7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900" b="0" i="0" u="none" baseline="0" dirty="0" smtClean="0"/>
                        <a:t>All of the above stages should include calculations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900" b="0" i="0" u="none" baseline="0" dirty="0" smtClean="0"/>
                        <a:t>with remainders as well as without.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900" b="0" i="0" u="none" baseline="0" dirty="0" smtClean="0"/>
                        <a:t>Remainders should be interpreted according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900" b="0" i="0" u="none" baseline="0" dirty="0" smtClean="0"/>
                        <a:t>to the context. (i.e. rounded up or down to relate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900" b="0" i="0" u="none" baseline="0" dirty="0" smtClean="0"/>
                        <a:t>to the answer to the problem)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900" b="0" i="0" u="none" baseline="0" dirty="0" smtClean="0"/>
                        <a:t> </a:t>
                      </a:r>
                    </a:p>
                  </a:txBody>
                  <a:tcPr>
                    <a:lnB w="12700" cap="flat" cmpd="sng" algn="ctr">
                      <a:solidFill>
                        <a:schemeClr val="tx1"/>
                      </a:solidFill>
                      <a:prstDash val="solid"/>
                      <a:round/>
                      <a:headEnd type="none" w="med" len="med"/>
                      <a:tailEnd type="none" w="med" len="med"/>
                    </a:lnB>
                  </a:tcPr>
                </a:tc>
                <a:tc hMerge="1">
                  <a:txBody>
                    <a:bodyPr/>
                    <a:lstStyle/>
                    <a:p>
                      <a:endParaRPr lang="en-GB" sz="900" dirty="0" smtClean="0"/>
                    </a:p>
                  </a:txBody>
                  <a:tcPr>
                    <a:lnB w="12700" cap="flat" cmpd="sng" algn="ctr">
                      <a:solidFill>
                        <a:schemeClr val="tx1"/>
                      </a:solidFill>
                      <a:prstDash val="solid"/>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i="0" u="sng" baseline="0" dirty="0" smtClean="0"/>
                        <a:t>÷ = signs and missing numbers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Continue using a range of equations but with appropriate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i="0" u="sng" baseline="0" dirty="0" smtClean="0"/>
                        <a:t>Sharing and  Grouping and using a number line</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Children will continue to explore division as sharing and grouping, and to represent calculations on a number line as appropriate.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Quotients should be expressed as decimals and fractions</a:t>
                      </a:r>
                      <a:endParaRPr lang="en-GB" sz="900" b="1" i="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i="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i="0" u="sng" baseline="0" dirty="0" smtClean="0"/>
                        <a:t>Formal Written Methods – long and short division</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E.g. 1504 ÷ 8</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E.g. 2364 ÷ 15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txBody>
                  <a:tcPr/>
                </a:tc>
              </a:tr>
              <a:tr h="3077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i="0" u="sng" baseline="0" dirty="0" smtClean="0"/>
                        <a:t>Formal Written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Formal short division should only be introduced once children have a good understanding of division, its links with multiplication and the idea of ‘chunking up’ to find a target number (see use of number lines above)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Short division to be modelled for understanding using place value counters as shown below. Calculations with 2 and 3-digit dividends. E.g. fig 1</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i="0" u="sng" baseline="0" dirty="0" smtClean="0"/>
                        <a:t>Formal Written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Continued as shown in Year 4, leading to the efficient use of a formal method. The language of grouping to be used (see link from fig. 1 in Year 4)</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E.g. 1435 ÷ 6</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Children begin to practically develop their understanding of how express the remainder as a decimal or a fraction. Ensure practical understanding allows children to work through this (e.g. what could I do with this remaining 1? How could I share this between 6 as well?)</a:t>
                      </a:r>
                    </a:p>
                  </a:txBody>
                  <a:tcPr>
                    <a:lnT w="12700" cap="flat" cmpd="sng" algn="ctr">
                      <a:solidFill>
                        <a:schemeClr val="tx1"/>
                      </a:solidFill>
                      <a:prstDash val="solid"/>
                      <a:round/>
                      <a:headEnd type="none" w="med" len="med"/>
                      <a:tailEnd type="none" w="med" len="med"/>
                    </a:lnT>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txBody>
                  <a:tcPr>
                    <a:lnT w="12700" cap="flat" cmpd="sng" algn="ctr">
                      <a:solidFill>
                        <a:schemeClr val="tx1"/>
                      </a:solidFill>
                      <a:prstDash val="solid"/>
                      <a:round/>
                      <a:headEnd type="none" w="med" len="med"/>
                      <a:tailEnd type="none" w="med" len="med"/>
                    </a:lnT>
                  </a:tcPr>
                </a:tc>
              </a:tr>
            </a:tbl>
          </a:graphicData>
        </a:graphic>
      </p:graphicFrame>
      <p:pic>
        <p:nvPicPr>
          <p:cNvPr id="5" name="Picture 4">
            <a:hlinkClick r:id="rId2" action="ppaction://hlinkpres?slideindex=1&amp;slidetitle="/>
          </p:cNvPr>
          <p:cNvPicPr>
            <a:picLocks noChangeAspect="1"/>
          </p:cNvPicPr>
          <p:nvPr/>
        </p:nvPicPr>
        <p:blipFill rotWithShape="1">
          <a:blip r:embed="rId3"/>
          <a:srcRect l="14241" r="37812" b="20404"/>
          <a:stretch/>
        </p:blipFill>
        <p:spPr>
          <a:xfrm>
            <a:off x="575555" y="4653136"/>
            <a:ext cx="1697334" cy="158417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8305" t="6402" r="19500" b="14483"/>
          <a:stretch/>
        </p:blipFill>
        <p:spPr>
          <a:xfrm rot="16200000">
            <a:off x="3916561" y="3302986"/>
            <a:ext cx="1224136" cy="3060340"/>
          </a:xfrm>
          <a:prstGeom prst="rect">
            <a:avLst/>
          </a:prstGeom>
          <a:ln w="19050">
            <a:solidFill>
              <a:srgbClr val="000000"/>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8572" t="5160" r="19048" b="5553"/>
          <a:stretch/>
        </p:blipFill>
        <p:spPr>
          <a:xfrm rot="16200000">
            <a:off x="7023545" y="1744019"/>
            <a:ext cx="1080120" cy="2454818"/>
          </a:xfrm>
          <a:prstGeom prst="rect">
            <a:avLst/>
          </a:prstGeom>
          <a:ln w="12700">
            <a:solidFill>
              <a:srgbClr val="000000"/>
            </a:solidFill>
          </a:ln>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7232" t="11413" r="14240" b="3289"/>
          <a:stretch/>
        </p:blipFill>
        <p:spPr>
          <a:xfrm>
            <a:off x="6631086" y="4020561"/>
            <a:ext cx="1541314" cy="223224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5" name="Curved Down Arrow 24"/>
          <p:cNvSpPr/>
          <p:nvPr/>
        </p:nvSpPr>
        <p:spPr>
          <a:xfrm>
            <a:off x="2809448" y="2780928"/>
            <a:ext cx="1402511" cy="224712"/>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Curved Down Arrow 25"/>
          <p:cNvSpPr/>
          <p:nvPr/>
        </p:nvSpPr>
        <p:spPr>
          <a:xfrm>
            <a:off x="4211960" y="2780928"/>
            <a:ext cx="840702" cy="224844"/>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7" name="Straight Connector 26"/>
          <p:cNvCxnSpPr/>
          <p:nvPr/>
        </p:nvCxnSpPr>
        <p:spPr>
          <a:xfrm flipV="1">
            <a:off x="2494403" y="2996952"/>
            <a:ext cx="3229725" cy="16396"/>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148857" y="2780928"/>
            <a:ext cx="973753" cy="261610"/>
          </a:xfrm>
          <a:prstGeom prst="rect">
            <a:avLst/>
          </a:prstGeom>
          <a:noFill/>
        </p:spPr>
        <p:txBody>
          <a:bodyPr wrap="square" rtlCol="0">
            <a:spAutoFit/>
          </a:bodyPr>
          <a:lstStyle/>
          <a:p>
            <a:r>
              <a:rPr lang="en-GB" sz="1050" dirty="0" smtClean="0"/>
              <a:t>100 groups</a:t>
            </a:r>
            <a:endParaRPr lang="en-GB" sz="1050" dirty="0"/>
          </a:p>
        </p:txBody>
      </p:sp>
      <p:sp>
        <p:nvSpPr>
          <p:cNvPr id="28" name="TextBox 27"/>
          <p:cNvSpPr txBox="1"/>
          <p:nvPr/>
        </p:nvSpPr>
        <p:spPr>
          <a:xfrm>
            <a:off x="4273799" y="2780928"/>
            <a:ext cx="973753" cy="261610"/>
          </a:xfrm>
          <a:prstGeom prst="rect">
            <a:avLst/>
          </a:prstGeom>
          <a:noFill/>
        </p:spPr>
        <p:txBody>
          <a:bodyPr wrap="square" rtlCol="0">
            <a:spAutoFit/>
          </a:bodyPr>
          <a:lstStyle/>
          <a:p>
            <a:r>
              <a:rPr lang="en-GB" sz="1050" dirty="0" smtClean="0"/>
              <a:t>20 groups</a:t>
            </a:r>
            <a:endParaRPr lang="en-GB" sz="1050" dirty="0"/>
          </a:p>
        </p:txBody>
      </p:sp>
      <p:sp>
        <p:nvSpPr>
          <p:cNvPr id="29" name="TextBox 28"/>
          <p:cNvSpPr txBox="1"/>
          <p:nvPr/>
        </p:nvSpPr>
        <p:spPr>
          <a:xfrm>
            <a:off x="2699792" y="2996952"/>
            <a:ext cx="298635" cy="261610"/>
          </a:xfrm>
          <a:prstGeom prst="rect">
            <a:avLst/>
          </a:prstGeom>
          <a:noFill/>
        </p:spPr>
        <p:txBody>
          <a:bodyPr wrap="square" rtlCol="0">
            <a:spAutoFit/>
          </a:bodyPr>
          <a:lstStyle/>
          <a:p>
            <a:r>
              <a:rPr lang="en-GB" sz="1050" dirty="0"/>
              <a:t>0</a:t>
            </a:r>
          </a:p>
        </p:txBody>
      </p:sp>
      <p:sp>
        <p:nvSpPr>
          <p:cNvPr id="30" name="TextBox 29"/>
          <p:cNvSpPr txBox="1"/>
          <p:nvPr/>
        </p:nvSpPr>
        <p:spPr>
          <a:xfrm>
            <a:off x="4032202" y="2971428"/>
            <a:ext cx="702476" cy="253916"/>
          </a:xfrm>
          <a:prstGeom prst="rect">
            <a:avLst/>
          </a:prstGeom>
          <a:noFill/>
        </p:spPr>
        <p:txBody>
          <a:bodyPr wrap="square" rtlCol="0">
            <a:spAutoFit/>
          </a:bodyPr>
          <a:lstStyle/>
          <a:p>
            <a:r>
              <a:rPr lang="en-GB" sz="1050" dirty="0" smtClean="0"/>
              <a:t>700</a:t>
            </a:r>
            <a:endParaRPr lang="en-GB" sz="1050" dirty="0"/>
          </a:p>
        </p:txBody>
      </p:sp>
      <p:sp>
        <p:nvSpPr>
          <p:cNvPr id="31" name="TextBox 30"/>
          <p:cNvSpPr txBox="1"/>
          <p:nvPr/>
        </p:nvSpPr>
        <p:spPr>
          <a:xfrm>
            <a:off x="4753432" y="2971428"/>
            <a:ext cx="702476" cy="253916"/>
          </a:xfrm>
          <a:prstGeom prst="rect">
            <a:avLst/>
          </a:prstGeom>
          <a:noFill/>
        </p:spPr>
        <p:txBody>
          <a:bodyPr wrap="square" rtlCol="0">
            <a:spAutoFit/>
          </a:bodyPr>
          <a:lstStyle/>
          <a:p>
            <a:r>
              <a:rPr lang="en-GB" sz="1050" dirty="0" smtClean="0"/>
              <a:t>840</a:t>
            </a:r>
            <a:endParaRPr lang="en-GB" sz="1050" dirty="0"/>
          </a:p>
        </p:txBody>
      </p:sp>
      <p:sp>
        <p:nvSpPr>
          <p:cNvPr id="32" name="TextBox 31"/>
          <p:cNvSpPr txBox="1"/>
          <p:nvPr/>
        </p:nvSpPr>
        <p:spPr>
          <a:xfrm>
            <a:off x="5157479" y="2024257"/>
            <a:ext cx="1133297" cy="738664"/>
          </a:xfrm>
          <a:prstGeom prst="rect">
            <a:avLst/>
          </a:prstGeom>
          <a:noFill/>
        </p:spPr>
        <p:txBody>
          <a:bodyPr wrap="square" rtlCol="0">
            <a:spAutoFit/>
          </a:bodyPr>
          <a:lstStyle/>
          <a:p>
            <a:r>
              <a:rPr lang="en-GB" sz="1050" i="1" u="sng" dirty="0" smtClean="0"/>
              <a:t>Jottings</a:t>
            </a:r>
          </a:p>
          <a:p>
            <a:r>
              <a:rPr lang="en-GB" sz="1050" i="1" dirty="0" smtClean="0"/>
              <a:t>7 x 100 = 700</a:t>
            </a:r>
          </a:p>
          <a:p>
            <a:r>
              <a:rPr lang="en-GB" sz="1050" i="1" dirty="0" smtClean="0"/>
              <a:t>7 x 10 = 70</a:t>
            </a:r>
          </a:p>
          <a:p>
            <a:r>
              <a:rPr lang="en-GB" sz="1050" i="1" dirty="0" smtClean="0"/>
              <a:t>7 x 20 = 140</a:t>
            </a:r>
            <a:endParaRPr lang="en-GB" sz="1050" i="1" dirty="0"/>
          </a:p>
        </p:txBody>
      </p:sp>
      <p:sp>
        <p:nvSpPr>
          <p:cNvPr id="33" name="TextBox 32"/>
          <p:cNvSpPr txBox="1"/>
          <p:nvPr/>
        </p:nvSpPr>
        <p:spPr>
          <a:xfrm>
            <a:off x="3392884" y="2184945"/>
            <a:ext cx="1179115" cy="253916"/>
          </a:xfrm>
          <a:prstGeom prst="rect">
            <a:avLst/>
          </a:prstGeom>
          <a:noFill/>
        </p:spPr>
        <p:txBody>
          <a:bodyPr wrap="square" rtlCol="0">
            <a:spAutoFit/>
          </a:bodyPr>
          <a:lstStyle/>
          <a:p>
            <a:r>
              <a:rPr lang="en-GB" sz="1050" b="1" dirty="0" smtClean="0"/>
              <a:t>e.g. 840 ÷ 7 = 120</a:t>
            </a:r>
            <a:endParaRPr lang="en-GB" sz="1050" b="1" dirty="0"/>
          </a:p>
        </p:txBody>
      </p:sp>
    </p:spTree>
    <p:extLst>
      <p:ext uri="{BB962C8B-B14F-4D97-AF65-F5344CB8AC3E}">
        <p14:creationId xmlns:p14="http://schemas.microsoft.com/office/powerpoint/2010/main" val="4258359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69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910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408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9268" y="2115439"/>
            <a:ext cx="6200496"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445134" y="2607254"/>
            <a:ext cx="4257897" cy="1200329"/>
          </a:xfrm>
          <a:prstGeom prst="rect">
            <a:avLst/>
          </a:prstGeom>
          <a:noFill/>
        </p:spPr>
        <p:txBody>
          <a:bodyPr wrap="none" lIns="91440" tIns="45720" rIns="91440" bIns="45720">
            <a:spAutoFit/>
          </a:bodyPr>
          <a:lstStyle/>
          <a:p>
            <a:pPr algn="ctr"/>
            <a:r>
              <a:rPr lang="en-US" sz="7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Addition</a:t>
            </a:r>
          </a:p>
        </p:txBody>
      </p:sp>
    </p:spTree>
    <p:extLst>
      <p:ext uri="{BB962C8B-B14F-4D97-AF65-F5344CB8AC3E}">
        <p14:creationId xmlns:p14="http://schemas.microsoft.com/office/powerpoint/2010/main" val="3307029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16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3905654"/>
              </p:ext>
            </p:extLst>
          </p:nvPr>
        </p:nvGraphicFramePr>
        <p:xfrm>
          <a:off x="107504" y="116632"/>
          <a:ext cx="8856984" cy="6675120"/>
        </p:xfrm>
        <a:graphic>
          <a:graphicData uri="http://schemas.openxmlformats.org/drawingml/2006/table">
            <a:tbl>
              <a:tblPr firstRow="1" bandRow="1">
                <a:tableStyleId>{5940675A-B579-460E-94D1-54222C63F5DA}</a:tableStyleId>
              </a:tblPr>
              <a:tblGrid>
                <a:gridCol w="2808312"/>
                <a:gridCol w="3240360"/>
                <a:gridCol w="2808312"/>
              </a:tblGrid>
              <a:tr h="216024">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tr>
              <a:tr h="5767264">
                <a:tc>
                  <a:txBody>
                    <a:bodyPr/>
                    <a:lstStyle/>
                    <a:p>
                      <a:r>
                        <a:rPr lang="en-GB" sz="900" b="1" u="sng" kern="1200" dirty="0" smtClean="0">
                          <a:solidFill>
                            <a:schemeClr val="tx1"/>
                          </a:solidFill>
                          <a:effectLst/>
                          <a:latin typeface="+mn-lt"/>
                          <a:ea typeface="+mn-ea"/>
                          <a:cs typeface="+mn-cs"/>
                        </a:rPr>
                        <a:t>+ = signs and missing numbers</a:t>
                      </a:r>
                      <a:endParaRPr lang="en-GB" sz="900" b="1"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Children need to understand the concept of equality before using the ‘=’ sign. Calculations should be written either side of the equality sign so that the sign is not just interpreted as ‘the answer’.</a:t>
                      </a:r>
                    </a:p>
                    <a:p>
                      <a:r>
                        <a:rPr lang="en-GB" sz="900" kern="1200" dirty="0" smtClean="0">
                          <a:solidFill>
                            <a:schemeClr val="tx1"/>
                          </a:solidFill>
                          <a:effectLst/>
                          <a:latin typeface="+mn-lt"/>
                          <a:ea typeface="+mn-ea"/>
                          <a:cs typeface="+mn-cs"/>
                        </a:rPr>
                        <a:t>2 = 1+ 1</a:t>
                      </a:r>
                    </a:p>
                    <a:p>
                      <a:r>
                        <a:rPr lang="en-GB" sz="900" kern="1200" dirty="0" smtClean="0">
                          <a:solidFill>
                            <a:schemeClr val="tx1"/>
                          </a:solidFill>
                          <a:effectLst/>
                          <a:latin typeface="+mn-lt"/>
                          <a:ea typeface="+mn-ea"/>
                          <a:cs typeface="+mn-cs"/>
                        </a:rPr>
                        <a:t>2 + 3 = 4 + 1</a:t>
                      </a:r>
                    </a:p>
                    <a:p>
                      <a:r>
                        <a:rPr lang="en-GB" sz="900" kern="1200" dirty="0" smtClean="0">
                          <a:solidFill>
                            <a:schemeClr val="tx1"/>
                          </a:solidFill>
                          <a:effectLst/>
                          <a:latin typeface="+mn-lt"/>
                          <a:ea typeface="+mn-ea"/>
                          <a:cs typeface="+mn-cs"/>
                        </a:rPr>
                        <a:t> </a:t>
                      </a:r>
                    </a:p>
                    <a:p>
                      <a:r>
                        <a:rPr lang="en-GB" sz="900" kern="1200" dirty="0" smtClean="0">
                          <a:solidFill>
                            <a:schemeClr val="tx1"/>
                          </a:solidFill>
                          <a:effectLst/>
                          <a:latin typeface="+mn-lt"/>
                          <a:ea typeface="+mn-ea"/>
                          <a:cs typeface="+mn-cs"/>
                        </a:rPr>
                        <a:t>Missing numbers need to be placed in all possible places.</a:t>
                      </a:r>
                    </a:p>
                    <a:p>
                      <a:r>
                        <a:rPr lang="en-GB" sz="900" kern="1200" dirty="0" smtClean="0">
                          <a:solidFill>
                            <a:schemeClr val="tx1"/>
                          </a:solidFill>
                          <a:effectLst/>
                          <a:latin typeface="+mn-lt"/>
                          <a:ea typeface="+mn-ea"/>
                          <a:cs typeface="+mn-cs"/>
                        </a:rPr>
                        <a:t>3 + 4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3 + 4</a:t>
                      </a:r>
                    </a:p>
                    <a:p>
                      <a:r>
                        <a:rPr lang="en-GB" sz="900" kern="1200" dirty="0" smtClean="0">
                          <a:solidFill>
                            <a:schemeClr val="tx1"/>
                          </a:solidFill>
                          <a:effectLst/>
                          <a:latin typeface="+mn-lt"/>
                          <a:ea typeface="+mn-ea"/>
                          <a:cs typeface="+mn-cs"/>
                        </a:rPr>
                        <a:t>3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7                   7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+ 4</a:t>
                      </a:r>
                    </a:p>
                    <a:p>
                      <a:endParaRPr lang="en-GB" sz="900" u="sng" baseline="0" dirty="0" smtClean="0"/>
                    </a:p>
                    <a:p>
                      <a:r>
                        <a:rPr lang="en-GB" sz="900" b="1" u="sng" baseline="0" dirty="0" smtClean="0"/>
                        <a:t>Counting and Combining sets of Objects</a:t>
                      </a:r>
                    </a:p>
                    <a:p>
                      <a:r>
                        <a:rPr lang="en-GB" sz="900" baseline="0" dirty="0" smtClean="0"/>
                        <a:t>Combining two sets of objects (aggregation) which will progress onto adding on to a set (augmentation)</a:t>
                      </a:r>
                    </a:p>
                    <a:p>
                      <a:endParaRPr lang="en-GB" sz="900" baseline="0" dirty="0" smtClean="0"/>
                    </a:p>
                    <a:p>
                      <a:endParaRPr lang="en-GB" sz="900" baseline="0" dirty="0" smtClean="0"/>
                    </a:p>
                    <a:p>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u="sng" baseline="0" dirty="0" smtClean="0"/>
                        <a:t>Understanding of counting on with a </a:t>
                      </a:r>
                      <a:r>
                        <a:rPr lang="en-GB" sz="900" u="sng" baseline="0" dirty="0" err="1" smtClean="0"/>
                        <a:t>numbertrack</a:t>
                      </a:r>
                      <a:r>
                        <a:rPr lang="en-GB" sz="900" u="sng"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u="sng" baseline="0" dirty="0" smtClean="0"/>
                        <a:t>Understanding of counting on with a </a:t>
                      </a:r>
                      <a:r>
                        <a:rPr lang="en-GB" sz="900" u="sng" baseline="0" dirty="0" err="1" smtClean="0"/>
                        <a:t>numberline</a:t>
                      </a:r>
                      <a:r>
                        <a:rPr lang="en-GB" sz="900" u="sng" baseline="0" dirty="0" smtClean="0"/>
                        <a:t> </a:t>
                      </a:r>
                      <a:r>
                        <a:rPr lang="en-GB" sz="900" baseline="0" dirty="0" smtClean="0"/>
                        <a:t>(supported by models and images).</a:t>
                      </a:r>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7+ 4</a:t>
                      </a:r>
                    </a:p>
                    <a:p>
                      <a:endParaRPr lang="en-GB" sz="900" kern="1200" dirty="0" smtClean="0">
                        <a:solidFill>
                          <a:schemeClr val="tx1"/>
                        </a:solidFill>
                        <a:effectLst/>
                        <a:latin typeface="+mn-lt"/>
                        <a:ea typeface="+mn-ea"/>
                        <a:cs typeface="+mn-cs"/>
                      </a:endParaRPr>
                    </a:p>
                  </a:txBody>
                  <a:tcPr/>
                </a:tc>
                <a:tc>
                  <a:txBody>
                    <a:bodyPr/>
                    <a:lstStyle/>
                    <a:p>
                      <a:r>
                        <a:rPr lang="en-GB" sz="900" b="0" u="none" kern="1200" dirty="0" smtClean="0">
                          <a:solidFill>
                            <a:schemeClr val="tx1"/>
                          </a:solidFill>
                          <a:effectLst/>
                          <a:latin typeface="+mn-lt"/>
                          <a:ea typeface="+mn-ea"/>
                          <a:cs typeface="+mn-cs"/>
                        </a:rPr>
                        <a:t>Missing number problems </a:t>
                      </a:r>
                      <a:r>
                        <a:rPr lang="en-GB" sz="900" b="0" u="none" kern="1200" dirty="0" err="1" smtClean="0">
                          <a:solidFill>
                            <a:schemeClr val="tx1"/>
                          </a:solidFill>
                          <a:effectLst/>
                          <a:latin typeface="+mn-lt"/>
                          <a:ea typeface="+mn-ea"/>
                          <a:cs typeface="+mn-cs"/>
                        </a:rPr>
                        <a:t>e.g</a:t>
                      </a:r>
                      <a:r>
                        <a:rPr lang="en-GB" sz="900" b="0" u="none" kern="1200" baseline="0" dirty="0" smtClean="0">
                          <a:solidFill>
                            <a:schemeClr val="tx1"/>
                          </a:solidFill>
                          <a:effectLst/>
                          <a:latin typeface="+mn-lt"/>
                          <a:ea typeface="+mn-ea"/>
                          <a:cs typeface="+mn-cs"/>
                        </a:rPr>
                        <a:t> </a:t>
                      </a:r>
                      <a:r>
                        <a:rPr lang="en-GB" sz="900" b="0" u="none" kern="1200" dirty="0" smtClean="0">
                          <a:solidFill>
                            <a:schemeClr val="tx1"/>
                          </a:solidFill>
                          <a:effectLst/>
                          <a:latin typeface="+mn-lt"/>
                          <a:ea typeface="+mn-ea"/>
                          <a:cs typeface="+mn-cs"/>
                        </a:rPr>
                        <a:t>14 + 5 = 10 + </a:t>
                      </a:r>
                      <a:r>
                        <a:rPr lang="en-GB" sz="900" b="0" u="none" kern="1200" dirty="0" smtClean="0">
                          <a:solidFill>
                            <a:schemeClr val="tx1"/>
                          </a:solidFill>
                          <a:effectLst/>
                          <a:latin typeface="+mn-lt"/>
                          <a:ea typeface="+mn-ea"/>
                          <a:cs typeface="+mn-cs"/>
                          <a:sym typeface="Symbol" panose="05050102010706020507" pitchFamily="18" charset="2"/>
                        </a:rPr>
                        <a:t></a:t>
                      </a:r>
                      <a:r>
                        <a:rPr lang="en-GB" sz="900" b="0" u="none" kern="1200" baseline="0" dirty="0" smtClean="0">
                          <a:solidFill>
                            <a:schemeClr val="tx1"/>
                          </a:solidFill>
                          <a:effectLst/>
                          <a:latin typeface="+mn-lt"/>
                          <a:ea typeface="+mn-ea"/>
                          <a:cs typeface="+mn-cs"/>
                          <a:sym typeface="Symbol" panose="05050102010706020507" pitchFamily="18" charset="2"/>
                        </a:rPr>
                        <a:t>       </a:t>
                      </a:r>
                      <a:r>
                        <a:rPr lang="en-GB" sz="900" b="0" u="none" kern="1200" dirty="0" smtClean="0">
                          <a:solidFill>
                            <a:schemeClr val="tx1"/>
                          </a:solidFill>
                          <a:effectLst/>
                          <a:latin typeface="+mn-lt"/>
                          <a:ea typeface="+mn-ea"/>
                          <a:cs typeface="+mn-cs"/>
                        </a:rPr>
                        <a:t>32 + </a:t>
                      </a:r>
                      <a:r>
                        <a:rPr lang="en-GB" sz="900" b="0" u="none" kern="1200" dirty="0" smtClean="0">
                          <a:solidFill>
                            <a:schemeClr val="tx1"/>
                          </a:solidFill>
                          <a:effectLst/>
                          <a:latin typeface="+mn-lt"/>
                          <a:ea typeface="+mn-ea"/>
                          <a:cs typeface="+mn-cs"/>
                          <a:sym typeface="Symbol" panose="05050102010706020507" pitchFamily="18" charset="2"/>
                        </a:rPr>
                        <a:t></a:t>
                      </a:r>
                      <a:r>
                        <a:rPr lang="en-GB" sz="900" b="0" u="none" kern="1200" dirty="0" smtClean="0">
                          <a:solidFill>
                            <a:schemeClr val="tx1"/>
                          </a:solidFill>
                          <a:effectLst/>
                          <a:latin typeface="+mn-lt"/>
                          <a:ea typeface="+mn-ea"/>
                          <a:cs typeface="+mn-cs"/>
                        </a:rPr>
                        <a:t>  + </a:t>
                      </a:r>
                      <a:r>
                        <a:rPr lang="en-GB" sz="900" b="0" u="none" kern="1200" dirty="0" smtClean="0">
                          <a:solidFill>
                            <a:schemeClr val="tx1"/>
                          </a:solidFill>
                          <a:effectLst/>
                          <a:latin typeface="+mn-lt"/>
                          <a:ea typeface="+mn-ea"/>
                          <a:cs typeface="+mn-cs"/>
                          <a:sym typeface="Symbol" panose="05050102010706020507" pitchFamily="18" charset="2"/>
                        </a:rPr>
                        <a:t></a:t>
                      </a:r>
                      <a:r>
                        <a:rPr lang="en-GB" sz="900" b="0" u="none" kern="1200" dirty="0" smtClean="0">
                          <a:solidFill>
                            <a:schemeClr val="tx1"/>
                          </a:solidFill>
                          <a:effectLst/>
                          <a:latin typeface="+mn-lt"/>
                          <a:ea typeface="+mn-ea"/>
                          <a:cs typeface="+mn-cs"/>
                        </a:rPr>
                        <a:t> = 100   35 = 1 + </a:t>
                      </a:r>
                      <a:r>
                        <a:rPr lang="en-GB" sz="900" b="0" u="none" kern="1200" dirty="0" smtClean="0">
                          <a:solidFill>
                            <a:schemeClr val="tx1"/>
                          </a:solidFill>
                          <a:effectLst/>
                          <a:latin typeface="+mn-lt"/>
                          <a:ea typeface="+mn-ea"/>
                          <a:cs typeface="+mn-cs"/>
                          <a:sym typeface="Symbol" panose="05050102010706020507" pitchFamily="18" charset="2"/>
                        </a:rPr>
                        <a:t></a:t>
                      </a:r>
                      <a:r>
                        <a:rPr lang="en-GB" sz="900" b="0" u="none" kern="1200" dirty="0" smtClean="0">
                          <a:solidFill>
                            <a:schemeClr val="tx1"/>
                          </a:solidFill>
                          <a:effectLst/>
                          <a:latin typeface="+mn-lt"/>
                          <a:ea typeface="+mn-ea"/>
                          <a:cs typeface="+mn-cs"/>
                        </a:rPr>
                        <a:t> + 5</a:t>
                      </a:r>
                    </a:p>
                    <a:p>
                      <a:r>
                        <a:rPr lang="en-GB" sz="1000" kern="1200" dirty="0" smtClean="0">
                          <a:solidFill>
                            <a:schemeClr val="tx1"/>
                          </a:solidFill>
                          <a:effectLst/>
                          <a:latin typeface="+mn-lt"/>
                          <a:ea typeface="+mn-ea"/>
                          <a:cs typeface="+mn-cs"/>
                        </a:rPr>
                        <a:t> </a:t>
                      </a:r>
                    </a:p>
                    <a:p>
                      <a:r>
                        <a:rPr lang="en-GB" sz="900" kern="1200" dirty="0" smtClean="0">
                          <a:solidFill>
                            <a:schemeClr val="tx1"/>
                          </a:solidFill>
                          <a:effectLst/>
                          <a:latin typeface="+mn-lt"/>
                          <a:ea typeface="+mn-ea"/>
                          <a:cs typeface="+mn-cs"/>
                        </a:rPr>
                        <a:t>It</a:t>
                      </a:r>
                      <a:r>
                        <a:rPr lang="en-GB" sz="900" kern="1200" baseline="0" dirty="0" smtClean="0">
                          <a:solidFill>
                            <a:schemeClr val="tx1"/>
                          </a:solidFill>
                          <a:effectLst/>
                          <a:latin typeface="+mn-lt"/>
                          <a:ea typeface="+mn-ea"/>
                          <a:cs typeface="+mn-cs"/>
                        </a:rPr>
                        <a:t> is valuable to use a range of representations (also see Y1). Continue to use </a:t>
                      </a:r>
                      <a:r>
                        <a:rPr lang="en-GB" sz="900" kern="1200" baseline="0" dirty="0" err="1" smtClean="0">
                          <a:solidFill>
                            <a:schemeClr val="tx1"/>
                          </a:solidFill>
                          <a:effectLst/>
                          <a:latin typeface="+mn-lt"/>
                          <a:ea typeface="+mn-ea"/>
                          <a:cs typeface="+mn-cs"/>
                        </a:rPr>
                        <a:t>numberlines</a:t>
                      </a:r>
                      <a:r>
                        <a:rPr lang="en-GB" sz="900" kern="1200" baseline="0" dirty="0" smtClean="0">
                          <a:solidFill>
                            <a:schemeClr val="tx1"/>
                          </a:solidFill>
                          <a:effectLst/>
                          <a:latin typeface="+mn-lt"/>
                          <a:ea typeface="+mn-ea"/>
                          <a:cs typeface="+mn-cs"/>
                        </a:rPr>
                        <a:t> to develop understanding of:</a:t>
                      </a:r>
                      <a:endParaRPr lang="en-GB" sz="900" kern="1200" dirty="0" smtClean="0">
                        <a:solidFill>
                          <a:schemeClr val="tx1"/>
                        </a:solidFill>
                        <a:effectLst/>
                        <a:latin typeface="+mn-lt"/>
                        <a:ea typeface="+mn-ea"/>
                        <a:cs typeface="+mn-cs"/>
                      </a:endParaRPr>
                    </a:p>
                    <a:p>
                      <a:r>
                        <a:rPr lang="en-GB" sz="900" b="0" u="sng" kern="1200" baseline="0" dirty="0" smtClean="0">
                          <a:solidFill>
                            <a:schemeClr val="tx1"/>
                          </a:solidFill>
                          <a:effectLst/>
                          <a:latin typeface="+mn-lt"/>
                          <a:ea typeface="+mn-ea"/>
                          <a:cs typeface="+mn-cs"/>
                        </a:rPr>
                        <a:t>C</a:t>
                      </a:r>
                      <a:r>
                        <a:rPr lang="en-GB" sz="900" b="0" u="sng" kern="1200" dirty="0" smtClean="0">
                          <a:solidFill>
                            <a:schemeClr val="tx1"/>
                          </a:solidFill>
                          <a:effectLst/>
                          <a:latin typeface="+mn-lt"/>
                          <a:ea typeface="+mn-ea"/>
                          <a:cs typeface="+mn-cs"/>
                        </a:rPr>
                        <a:t>ounting on in tens and ones</a:t>
                      </a:r>
                    </a:p>
                    <a:p>
                      <a:r>
                        <a:rPr lang="en-GB" sz="900" kern="1200" dirty="0" smtClean="0">
                          <a:solidFill>
                            <a:schemeClr val="tx1"/>
                          </a:solidFill>
                          <a:effectLst/>
                          <a:latin typeface="+mn-lt"/>
                          <a:ea typeface="+mn-ea"/>
                          <a:cs typeface="+mn-cs"/>
                        </a:rPr>
                        <a:t>23 + 12 = 23 + 10 + 2</a:t>
                      </a:r>
                    </a:p>
                    <a:p>
                      <a:r>
                        <a:rPr lang="en-GB" sz="900" kern="1200" dirty="0" smtClean="0">
                          <a:solidFill>
                            <a:schemeClr val="tx1"/>
                          </a:solidFill>
                          <a:effectLst/>
                          <a:latin typeface="+mn-lt"/>
                          <a:ea typeface="+mn-ea"/>
                          <a:cs typeface="+mn-cs"/>
                        </a:rPr>
                        <a:t>             = 33 + 2</a:t>
                      </a:r>
                    </a:p>
                    <a:p>
                      <a:r>
                        <a:rPr lang="en-GB" sz="900" kern="1200" dirty="0" smtClean="0">
                          <a:solidFill>
                            <a:schemeClr val="tx1"/>
                          </a:solidFill>
                          <a:effectLst/>
                          <a:latin typeface="+mn-lt"/>
                          <a:ea typeface="+mn-ea"/>
                          <a:cs typeface="+mn-cs"/>
                        </a:rPr>
                        <a:t>             = 35</a:t>
                      </a:r>
                      <a:endParaRPr lang="en-GB" sz="900" dirty="0" smtClean="0"/>
                    </a:p>
                    <a:p>
                      <a:r>
                        <a:rPr lang="en-GB" sz="900" b="0" u="sng" kern="1200" dirty="0" smtClean="0">
                          <a:solidFill>
                            <a:schemeClr val="tx1"/>
                          </a:solidFill>
                          <a:effectLst/>
                          <a:latin typeface="+mn-lt"/>
                          <a:ea typeface="+mn-ea"/>
                          <a:cs typeface="+mn-cs"/>
                        </a:rPr>
                        <a:t>Partitioning and bridging through 10.</a:t>
                      </a:r>
                      <a:endParaRPr lang="en-GB" sz="900" b="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The steps in addition often bridge through a multiple of 10</a:t>
                      </a:r>
                    </a:p>
                    <a:p>
                      <a:r>
                        <a:rPr lang="en-GB" sz="900" kern="1200" dirty="0" smtClean="0">
                          <a:solidFill>
                            <a:schemeClr val="tx1"/>
                          </a:solidFill>
                          <a:effectLst/>
                          <a:latin typeface="+mn-lt"/>
                          <a:ea typeface="+mn-ea"/>
                          <a:cs typeface="+mn-cs"/>
                        </a:rPr>
                        <a:t>e.g.</a:t>
                      </a:r>
                      <a:r>
                        <a:rPr lang="en-GB" sz="900" kern="1200" baseline="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rPr>
                        <a:t>Children should be able to partition the 7 to relate adding the 2 and then the 5. </a:t>
                      </a:r>
                    </a:p>
                    <a:p>
                      <a:r>
                        <a:rPr lang="en-GB" sz="900" kern="1200" dirty="0" smtClean="0">
                          <a:solidFill>
                            <a:schemeClr val="tx1"/>
                          </a:solidFill>
                          <a:effectLst/>
                          <a:latin typeface="+mn-lt"/>
                          <a:ea typeface="+mn-ea"/>
                          <a:cs typeface="+mn-cs"/>
                        </a:rPr>
                        <a:t>8 + 7 = 15</a:t>
                      </a:r>
                    </a:p>
                    <a:p>
                      <a:endParaRPr lang="en-GB" sz="900" b="0" u="none" dirty="0" smtClean="0"/>
                    </a:p>
                    <a:p>
                      <a:endParaRPr lang="en-GB" sz="900" b="1" u="sng" dirty="0" smtClean="0"/>
                    </a:p>
                    <a:p>
                      <a:r>
                        <a:rPr lang="en-GB" sz="900" b="0" u="sng" kern="1200" dirty="0" smtClean="0">
                          <a:solidFill>
                            <a:schemeClr val="tx1"/>
                          </a:solidFill>
                          <a:effectLst/>
                          <a:latin typeface="+mn-lt"/>
                          <a:ea typeface="+mn-ea"/>
                          <a:cs typeface="+mn-cs"/>
                        </a:rPr>
                        <a:t>Adding 9 or 11 by adding 10 and adjusting by 1</a:t>
                      </a:r>
                    </a:p>
                    <a:p>
                      <a:r>
                        <a:rPr lang="en-GB" sz="900" b="0" u="none" strike="noStrike" kern="1200" dirty="0" smtClean="0">
                          <a:solidFill>
                            <a:schemeClr val="tx1"/>
                          </a:solidFill>
                          <a:effectLst/>
                          <a:latin typeface="+mn-lt"/>
                          <a:ea typeface="+mn-ea"/>
                          <a:cs typeface="+mn-cs"/>
                        </a:rPr>
                        <a:t>e.g.</a:t>
                      </a:r>
                      <a:r>
                        <a:rPr lang="en-GB" sz="900" b="0" u="sng" strike="noStrike" kern="1200" baseline="0" dirty="0" smtClean="0">
                          <a:solidFill>
                            <a:schemeClr val="tx1"/>
                          </a:solidFill>
                          <a:effectLst/>
                          <a:latin typeface="+mn-lt"/>
                          <a:ea typeface="+mn-ea"/>
                          <a:cs typeface="+mn-cs"/>
                        </a:rPr>
                        <a:t> </a:t>
                      </a:r>
                      <a:r>
                        <a:rPr lang="en-GB" sz="900" b="0" u="none" strike="noStrike" kern="1200" dirty="0" smtClean="0">
                          <a:solidFill>
                            <a:schemeClr val="tx1"/>
                          </a:solidFill>
                          <a:effectLst/>
                          <a:latin typeface="+mn-lt"/>
                          <a:ea typeface="+mn-ea"/>
                          <a:cs typeface="+mn-cs"/>
                        </a:rPr>
                        <a:t>Add 9 by adding 10 and adjusting by 1</a:t>
                      </a:r>
                      <a:endParaRPr lang="en-GB" sz="900" b="0" u="sng"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35 + 9 = 44</a:t>
                      </a: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endParaRPr lang="en-GB" sz="900" b="1" u="sng" dirty="0" smtClean="0"/>
                    </a:p>
                    <a:p>
                      <a:r>
                        <a:rPr lang="en-GB" sz="900" b="1" u="sng" dirty="0" smtClean="0"/>
                        <a:t>Towards a</a:t>
                      </a:r>
                      <a:r>
                        <a:rPr lang="en-GB" sz="900" b="1" u="sng" baseline="0" dirty="0" smtClean="0"/>
                        <a:t> Written Method</a:t>
                      </a:r>
                      <a:endParaRPr lang="en-GB" sz="9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u="sng" kern="1200" dirty="0" smtClean="0">
                          <a:solidFill>
                            <a:schemeClr val="tx1"/>
                          </a:solidFill>
                          <a:effectLst/>
                          <a:latin typeface="+mn-lt"/>
                          <a:ea typeface="+mn-ea"/>
                          <a:cs typeface="+mn-cs"/>
                        </a:rPr>
                        <a:t>Partitioning in different ways and recombine</a:t>
                      </a:r>
                      <a:endParaRPr lang="en-GB" sz="9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47+25</a:t>
                      </a:r>
                    </a:p>
                    <a:p>
                      <a:r>
                        <a:rPr lang="en-GB" sz="1000" dirty="0" smtClean="0"/>
                        <a:t>       </a:t>
                      </a:r>
                      <a:r>
                        <a:rPr lang="en-GB" sz="1000" b="1" dirty="0" smtClean="0"/>
                        <a:t>47                           25                           60 + 12</a:t>
                      </a:r>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r>
                        <a:rPr lang="en-GB" sz="1000" dirty="0" smtClean="0"/>
                        <a:t>Leading to exchanging:</a:t>
                      </a:r>
                      <a:r>
                        <a:rPr lang="en-GB" sz="1000" baseline="0" dirty="0" smtClean="0"/>
                        <a:t> </a:t>
                      </a:r>
                    </a:p>
                    <a:p>
                      <a:r>
                        <a:rPr lang="en-GB" sz="1000" b="1" baseline="0" dirty="0" smtClean="0"/>
                        <a:t>72</a:t>
                      </a: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smtClean="0">
                          <a:solidFill>
                            <a:schemeClr val="tx1"/>
                          </a:solidFill>
                          <a:effectLst/>
                          <a:latin typeface="+mn-lt"/>
                          <a:ea typeface="+mn-ea"/>
                          <a:cs typeface="+mn-cs"/>
                        </a:rPr>
                        <a:t>Expanded written method</a:t>
                      </a:r>
                      <a:endParaRPr lang="en-GB" sz="900" kern="1200" dirty="0" smtClean="0">
                        <a:solidFill>
                          <a:schemeClr val="tx1"/>
                        </a:solidFill>
                        <a:effectLst/>
                        <a:latin typeface="+mn-lt"/>
                        <a:ea typeface="+mn-ea"/>
                        <a:cs typeface="+mn-cs"/>
                      </a:endParaRPr>
                    </a:p>
                    <a:p>
                      <a:r>
                        <a:rPr lang="en-GB" sz="900" baseline="0" dirty="0" smtClean="0"/>
                        <a:t>40 + 7 + 20 + 5 = </a:t>
                      </a:r>
                    </a:p>
                    <a:p>
                      <a:r>
                        <a:rPr lang="en-GB" sz="900" baseline="0" dirty="0" smtClean="0"/>
                        <a:t>40+20 + 7 + 5 = </a:t>
                      </a:r>
                    </a:p>
                    <a:p>
                      <a:r>
                        <a:rPr lang="en-GB" sz="900" baseline="0" dirty="0" smtClean="0"/>
                        <a:t>60 + 12 = 72</a:t>
                      </a:r>
                      <a:r>
                        <a:rPr lang="en-GB" sz="1000" baseline="0" dirty="0" smtClean="0"/>
                        <a:t>                          </a:t>
                      </a:r>
                    </a:p>
                    <a:p>
                      <a:endParaRPr lang="en-GB" sz="10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kern="1200" dirty="0" smtClean="0">
                          <a:solidFill>
                            <a:schemeClr val="tx1"/>
                          </a:solidFill>
                          <a:effectLst/>
                          <a:latin typeface="+mn-lt"/>
                          <a:ea typeface="+mn-ea"/>
                          <a:cs typeface="+mn-cs"/>
                        </a:rPr>
                        <a:t>Missing number problems </a:t>
                      </a:r>
                      <a:r>
                        <a:rPr lang="en-GB" sz="900" kern="1200" dirty="0" smtClean="0">
                          <a:solidFill>
                            <a:schemeClr val="tx1"/>
                          </a:solidFill>
                          <a:effectLst/>
                          <a:latin typeface="+mn-lt"/>
                          <a:ea typeface="+mn-ea"/>
                          <a:cs typeface="+mn-cs"/>
                        </a:rPr>
                        <a:t>using a range of equations as in Year 1 and 2 but with appropriate, larger numbers.</a:t>
                      </a: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r>
                        <a:rPr lang="en-GB" sz="900" b="1" u="sng" kern="1200" dirty="0" smtClean="0">
                          <a:solidFill>
                            <a:schemeClr val="tx1"/>
                          </a:solidFill>
                          <a:effectLst/>
                          <a:latin typeface="+mn-lt"/>
                          <a:ea typeface="+mn-ea"/>
                          <a:cs typeface="+mn-cs"/>
                        </a:rPr>
                        <a:t>Partition into tens and ones </a:t>
                      </a:r>
                      <a:endParaRPr lang="en-GB" sz="900" kern="1200" dirty="0" smtClean="0">
                        <a:solidFill>
                          <a:schemeClr val="tx1"/>
                        </a:solidFill>
                        <a:effectLst/>
                        <a:latin typeface="+mn-lt"/>
                        <a:ea typeface="+mn-ea"/>
                        <a:cs typeface="+mn-cs"/>
                      </a:endParaRPr>
                    </a:p>
                    <a:p>
                      <a:pPr lvl="0"/>
                      <a:r>
                        <a:rPr lang="en-GB" sz="900" kern="1200" dirty="0" smtClean="0">
                          <a:solidFill>
                            <a:schemeClr val="tx1"/>
                          </a:solidFill>
                          <a:effectLst/>
                          <a:latin typeface="+mn-lt"/>
                          <a:ea typeface="+mn-ea"/>
                          <a:cs typeface="+mn-cs"/>
                        </a:rPr>
                        <a:t>Partition both numbers and recombine.  </a:t>
                      </a:r>
                    </a:p>
                    <a:p>
                      <a:pPr lvl="0"/>
                      <a:r>
                        <a:rPr lang="en-GB" sz="900" kern="1200" dirty="0" smtClean="0">
                          <a:solidFill>
                            <a:schemeClr val="tx1"/>
                          </a:solidFill>
                          <a:effectLst/>
                          <a:latin typeface="+mn-lt"/>
                          <a:ea typeface="+mn-ea"/>
                          <a:cs typeface="+mn-cs"/>
                        </a:rPr>
                        <a:t>Count on by partitioning the second number only e.g.</a:t>
                      </a:r>
                    </a:p>
                    <a:p>
                      <a:r>
                        <a:rPr lang="en-GB" sz="800" kern="1200" dirty="0" smtClean="0">
                          <a:solidFill>
                            <a:schemeClr val="tx1"/>
                          </a:solidFill>
                          <a:effectLst/>
                          <a:latin typeface="+mn-lt"/>
                          <a:ea typeface="+mn-ea"/>
                          <a:cs typeface="+mn-cs"/>
                        </a:rPr>
                        <a:t>247 + 125 = 247 + 100 + 20+ 5</a:t>
                      </a:r>
                    </a:p>
                    <a:p>
                      <a:r>
                        <a:rPr lang="en-GB" sz="800" kern="1200" dirty="0" smtClean="0">
                          <a:solidFill>
                            <a:schemeClr val="tx1"/>
                          </a:solidFill>
                          <a:effectLst/>
                          <a:latin typeface="+mn-lt"/>
                          <a:ea typeface="+mn-ea"/>
                          <a:cs typeface="+mn-cs"/>
                        </a:rPr>
                        <a:t>             = 347 + 20 </a:t>
                      </a:r>
                      <a:r>
                        <a:rPr lang="en-GB" sz="800" kern="1200" baseline="0" dirty="0" smtClean="0">
                          <a:solidFill>
                            <a:schemeClr val="tx1"/>
                          </a:solidFill>
                          <a:effectLst/>
                          <a:latin typeface="+mn-lt"/>
                          <a:ea typeface="+mn-ea"/>
                          <a:cs typeface="+mn-cs"/>
                        </a:rPr>
                        <a:t> + 5</a:t>
                      </a:r>
                    </a:p>
                    <a:p>
                      <a:r>
                        <a:rPr lang="en-GB" sz="800" kern="1200" baseline="0" dirty="0" smtClean="0">
                          <a:solidFill>
                            <a:schemeClr val="tx1"/>
                          </a:solidFill>
                          <a:effectLst/>
                          <a:latin typeface="+mn-lt"/>
                          <a:ea typeface="+mn-ea"/>
                          <a:cs typeface="+mn-cs"/>
                        </a:rPr>
                        <a:t>             = 367 + 5</a:t>
                      </a:r>
                    </a:p>
                    <a:p>
                      <a:r>
                        <a:rPr lang="en-GB" sz="800" kern="1200" baseline="0" dirty="0" smtClean="0">
                          <a:solidFill>
                            <a:schemeClr val="tx1"/>
                          </a:solidFill>
                          <a:effectLst/>
                          <a:latin typeface="+mn-lt"/>
                          <a:ea typeface="+mn-ea"/>
                          <a:cs typeface="+mn-cs"/>
                        </a:rPr>
                        <a:t>             = 372</a:t>
                      </a: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Children need to be secure adding multiples of 100 and 10 to any three-digit number including those that are not multiples of 10.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dirty="0" smtClean="0"/>
                        <a:t>Towards</a:t>
                      </a:r>
                      <a:r>
                        <a:rPr lang="en-GB" sz="900" b="1" u="sng" baseline="0" dirty="0" smtClean="0"/>
                        <a:t> a Written Method</a:t>
                      </a:r>
                      <a:endParaRPr lang="en-GB" sz="9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Introduce expanded</a:t>
                      </a:r>
                      <a:r>
                        <a:rPr lang="en-GB" sz="900" baseline="0" dirty="0" smtClean="0"/>
                        <a:t> column addition modelled with place value counters (</a:t>
                      </a:r>
                      <a:r>
                        <a:rPr lang="en-GB" sz="900" baseline="0" dirty="0" err="1" smtClean="0"/>
                        <a:t>Dienes</a:t>
                      </a:r>
                      <a:r>
                        <a:rPr lang="en-GB" sz="900" baseline="0" dirty="0" smtClean="0"/>
                        <a:t> could be used for those who need a less abstract representation)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Leading to children understanding the exchange between tens and ones.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Some children may begin to use a formal columnar algorithm, initially introduced alongside the expanded method. The formal method should be seen as a more streamlined version of the expanded method, not a new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txBody>
                  <a:tcPr/>
                </a:tc>
              </a:tr>
            </a:tbl>
          </a:graphicData>
        </a:graphic>
      </p:graphicFrame>
      <p:pic>
        <p:nvPicPr>
          <p:cNvPr id="25" name="Picture 24"/>
          <p:cNvPicPr>
            <a:picLocks noChangeAspect="1"/>
          </p:cNvPicPr>
          <p:nvPr/>
        </p:nvPicPr>
        <p:blipFill>
          <a:blip r:embed="rId2"/>
          <a:stretch>
            <a:fillRect/>
          </a:stretch>
        </p:blipFill>
        <p:spPr>
          <a:xfrm>
            <a:off x="267705" y="2780928"/>
            <a:ext cx="1263774" cy="643376"/>
          </a:xfrm>
          <a:prstGeom prst="rect">
            <a:avLst/>
          </a:prstGeom>
        </p:spPr>
      </p:pic>
      <p:pic>
        <p:nvPicPr>
          <p:cNvPr id="26" name="Picture 25"/>
          <p:cNvPicPr>
            <a:picLocks noChangeAspect="1"/>
          </p:cNvPicPr>
          <p:nvPr/>
        </p:nvPicPr>
        <p:blipFill>
          <a:blip r:embed="rId3"/>
          <a:stretch>
            <a:fillRect/>
          </a:stretch>
        </p:blipFill>
        <p:spPr>
          <a:xfrm>
            <a:off x="1669420" y="2780928"/>
            <a:ext cx="791146" cy="529177"/>
          </a:xfrm>
          <a:prstGeom prst="rect">
            <a:avLst/>
          </a:prstGeom>
        </p:spPr>
      </p:pic>
      <p:pic>
        <p:nvPicPr>
          <p:cNvPr id="27" name="Picture 26"/>
          <p:cNvPicPr>
            <a:picLocks noChangeAspect="1"/>
          </p:cNvPicPr>
          <p:nvPr/>
        </p:nvPicPr>
        <p:blipFill>
          <a:blip r:embed="rId4"/>
          <a:stretch>
            <a:fillRect/>
          </a:stretch>
        </p:blipFill>
        <p:spPr>
          <a:xfrm>
            <a:off x="199117" y="3766256"/>
            <a:ext cx="2500675" cy="149944"/>
          </a:xfrm>
          <a:prstGeom prst="rect">
            <a:avLst/>
          </a:prstGeom>
        </p:spPr>
      </p:pic>
      <p:pic>
        <p:nvPicPr>
          <p:cNvPr id="28" name="Picture 27"/>
          <p:cNvPicPr/>
          <p:nvPr/>
        </p:nvPicPr>
        <p:blipFill>
          <a:blip r:embed="rId5"/>
          <a:srcRect/>
          <a:stretch>
            <a:fillRect/>
          </a:stretch>
        </p:blipFill>
        <p:spPr bwMode="auto">
          <a:xfrm>
            <a:off x="199117" y="4618491"/>
            <a:ext cx="2009775" cy="247650"/>
          </a:xfrm>
          <a:prstGeom prst="rect">
            <a:avLst/>
          </a:prstGeom>
          <a:noFill/>
          <a:ln w="9525">
            <a:noFill/>
            <a:miter lim="800000"/>
            <a:headEnd/>
            <a:tailEnd/>
          </a:ln>
        </p:spPr>
      </p:pic>
      <p:pic>
        <p:nvPicPr>
          <p:cNvPr id="32" name="Picture 31"/>
          <p:cNvPicPr>
            <a:picLocks noChangeAspect="1"/>
          </p:cNvPicPr>
          <p:nvPr/>
        </p:nvPicPr>
        <p:blipFill>
          <a:blip r:embed="rId6"/>
          <a:stretch>
            <a:fillRect/>
          </a:stretch>
        </p:blipFill>
        <p:spPr>
          <a:xfrm>
            <a:off x="3933755" y="4202207"/>
            <a:ext cx="464759" cy="497721"/>
          </a:xfrm>
          <a:prstGeom prst="rect">
            <a:avLst/>
          </a:prstGeom>
        </p:spPr>
      </p:pic>
      <p:pic>
        <p:nvPicPr>
          <p:cNvPr id="33" name="Picture 32"/>
          <p:cNvPicPr>
            <a:picLocks noChangeAspect="1"/>
          </p:cNvPicPr>
          <p:nvPr/>
        </p:nvPicPr>
        <p:blipFill>
          <a:blip r:embed="rId7"/>
          <a:stretch>
            <a:fillRect/>
          </a:stretch>
        </p:blipFill>
        <p:spPr>
          <a:xfrm>
            <a:off x="2966197" y="4253198"/>
            <a:ext cx="836327" cy="496244"/>
          </a:xfrm>
          <a:prstGeom prst="rect">
            <a:avLst/>
          </a:prstGeom>
        </p:spPr>
      </p:pic>
      <p:pic>
        <p:nvPicPr>
          <p:cNvPr id="34" name="Picture 33"/>
          <p:cNvPicPr/>
          <p:nvPr/>
        </p:nvPicPr>
        <p:blipFill>
          <a:blip r:embed="rId8"/>
          <a:srcRect/>
          <a:stretch>
            <a:fillRect/>
          </a:stretch>
        </p:blipFill>
        <p:spPr bwMode="auto">
          <a:xfrm>
            <a:off x="4211960" y="1268760"/>
            <a:ext cx="1758950" cy="533400"/>
          </a:xfrm>
          <a:prstGeom prst="rect">
            <a:avLst/>
          </a:prstGeom>
          <a:noFill/>
          <a:ln w="9525">
            <a:noFill/>
            <a:miter lim="800000"/>
            <a:headEnd/>
            <a:tailEnd/>
          </a:ln>
        </p:spPr>
      </p:pic>
      <p:pic>
        <p:nvPicPr>
          <p:cNvPr id="35" name="Picture 34"/>
          <p:cNvPicPr>
            <a:picLocks noChangeAspect="1"/>
          </p:cNvPicPr>
          <p:nvPr/>
        </p:nvPicPr>
        <p:blipFill>
          <a:blip r:embed="rId9"/>
          <a:stretch>
            <a:fillRect/>
          </a:stretch>
        </p:blipFill>
        <p:spPr>
          <a:xfrm>
            <a:off x="4685164" y="4151242"/>
            <a:ext cx="1306687" cy="700156"/>
          </a:xfrm>
          <a:prstGeom prst="rect">
            <a:avLst/>
          </a:prstGeom>
        </p:spPr>
      </p:pic>
      <p:pic>
        <p:nvPicPr>
          <p:cNvPr id="36" name="Picture 35"/>
          <p:cNvPicPr>
            <a:picLocks noChangeAspect="1"/>
          </p:cNvPicPr>
          <p:nvPr/>
        </p:nvPicPr>
        <p:blipFill>
          <a:blip r:embed="rId10"/>
          <a:stretch>
            <a:fillRect/>
          </a:stretch>
        </p:blipFill>
        <p:spPr>
          <a:xfrm>
            <a:off x="3128231" y="5172114"/>
            <a:ext cx="1083729" cy="608761"/>
          </a:xfrm>
          <a:prstGeom prst="rect">
            <a:avLst/>
          </a:prstGeom>
        </p:spPr>
      </p:pic>
      <p:sp>
        <p:nvSpPr>
          <p:cNvPr id="37" name="Plus 36"/>
          <p:cNvSpPr/>
          <p:nvPr/>
        </p:nvSpPr>
        <p:spPr>
          <a:xfrm>
            <a:off x="3795343" y="4273172"/>
            <a:ext cx="144325" cy="196296"/>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qual 37"/>
          <p:cNvSpPr/>
          <p:nvPr/>
        </p:nvSpPr>
        <p:spPr>
          <a:xfrm>
            <a:off x="4426608" y="4283425"/>
            <a:ext cx="212116" cy="17579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2" name="Picture 41"/>
          <p:cNvPicPr>
            <a:picLocks noChangeAspect="1"/>
          </p:cNvPicPr>
          <p:nvPr/>
        </p:nvPicPr>
        <p:blipFill>
          <a:blip r:embed="rId11"/>
          <a:stretch>
            <a:fillRect/>
          </a:stretch>
        </p:blipFill>
        <p:spPr>
          <a:xfrm>
            <a:off x="4658106" y="5877272"/>
            <a:ext cx="1032521" cy="648072"/>
          </a:xfrm>
          <a:prstGeom prst="rect">
            <a:avLst/>
          </a:prstGeom>
        </p:spPr>
      </p:pic>
      <p:pic>
        <p:nvPicPr>
          <p:cNvPr id="45" name="Picture 44"/>
          <p:cNvPicPr>
            <a:picLocks noChangeAspect="1"/>
          </p:cNvPicPr>
          <p:nvPr/>
        </p:nvPicPr>
        <p:blipFill>
          <a:blip r:embed="rId12"/>
          <a:stretch>
            <a:fillRect/>
          </a:stretch>
        </p:blipFill>
        <p:spPr>
          <a:xfrm>
            <a:off x="7645911" y="2932641"/>
            <a:ext cx="1052978" cy="563853"/>
          </a:xfrm>
          <a:prstGeom prst="rect">
            <a:avLst/>
          </a:prstGeom>
        </p:spPr>
      </p:pic>
      <p:pic>
        <p:nvPicPr>
          <p:cNvPr id="46" name="Picture 45"/>
          <p:cNvPicPr>
            <a:picLocks noChangeAspect="1"/>
          </p:cNvPicPr>
          <p:nvPr/>
        </p:nvPicPr>
        <p:blipFill>
          <a:blip r:embed="rId13"/>
          <a:stretch>
            <a:fillRect/>
          </a:stretch>
        </p:blipFill>
        <p:spPr>
          <a:xfrm>
            <a:off x="7838107" y="3399698"/>
            <a:ext cx="461123" cy="907835"/>
          </a:xfrm>
          <a:prstGeom prst="rect">
            <a:avLst/>
          </a:prstGeom>
        </p:spPr>
      </p:pic>
      <p:pic>
        <p:nvPicPr>
          <p:cNvPr id="48" name="Picture 47"/>
          <p:cNvPicPr>
            <a:picLocks noChangeAspect="1"/>
          </p:cNvPicPr>
          <p:nvPr/>
        </p:nvPicPr>
        <p:blipFill>
          <a:blip r:embed="rId14"/>
          <a:stretch>
            <a:fillRect/>
          </a:stretch>
        </p:blipFill>
        <p:spPr>
          <a:xfrm>
            <a:off x="7058995" y="6199103"/>
            <a:ext cx="372146" cy="528839"/>
          </a:xfrm>
          <a:prstGeom prst="rect">
            <a:avLst/>
          </a:prstGeom>
        </p:spPr>
      </p:pic>
      <p:pic>
        <p:nvPicPr>
          <p:cNvPr id="51" name="Picture 50"/>
          <p:cNvPicPr>
            <a:picLocks noChangeAspect="1"/>
          </p:cNvPicPr>
          <p:nvPr/>
        </p:nvPicPr>
        <p:blipFill>
          <a:blip r:embed="rId15"/>
          <a:stretch>
            <a:fillRect/>
          </a:stretch>
        </p:blipFill>
        <p:spPr>
          <a:xfrm>
            <a:off x="4115432" y="2228119"/>
            <a:ext cx="1833594" cy="469261"/>
          </a:xfrm>
          <a:prstGeom prst="rect">
            <a:avLst/>
          </a:prstGeom>
        </p:spPr>
      </p:pic>
      <p:pic>
        <p:nvPicPr>
          <p:cNvPr id="52" name="Picture 51"/>
          <p:cNvPicPr>
            <a:picLocks noChangeAspect="1"/>
          </p:cNvPicPr>
          <p:nvPr/>
        </p:nvPicPr>
        <p:blipFill>
          <a:blip r:embed="rId16"/>
          <a:stretch>
            <a:fillRect/>
          </a:stretch>
        </p:blipFill>
        <p:spPr>
          <a:xfrm>
            <a:off x="4433069" y="3041078"/>
            <a:ext cx="1316732" cy="481583"/>
          </a:xfrm>
          <a:prstGeom prst="rect">
            <a:avLst/>
          </a:prstGeom>
        </p:spPr>
      </p:pic>
      <p:pic>
        <p:nvPicPr>
          <p:cNvPr id="54" name="Picture 53"/>
          <p:cNvPicPr>
            <a:picLocks noChangeAspect="1"/>
          </p:cNvPicPr>
          <p:nvPr/>
        </p:nvPicPr>
        <p:blipFill>
          <a:blip r:embed="rId17"/>
          <a:stretch>
            <a:fillRect/>
          </a:stretch>
        </p:blipFill>
        <p:spPr>
          <a:xfrm>
            <a:off x="6223925" y="3021488"/>
            <a:ext cx="1370620" cy="1286045"/>
          </a:xfrm>
          <a:prstGeom prst="rect">
            <a:avLst/>
          </a:prstGeom>
        </p:spPr>
      </p:pic>
      <p:pic>
        <p:nvPicPr>
          <p:cNvPr id="56" name="Picture 55"/>
          <p:cNvPicPr>
            <a:picLocks noChangeAspect="1"/>
          </p:cNvPicPr>
          <p:nvPr/>
        </p:nvPicPr>
        <p:blipFill>
          <a:blip r:embed="rId18"/>
          <a:stretch>
            <a:fillRect/>
          </a:stretch>
        </p:blipFill>
        <p:spPr>
          <a:xfrm>
            <a:off x="6190903" y="4579426"/>
            <a:ext cx="1226689" cy="897068"/>
          </a:xfrm>
          <a:prstGeom prst="rect">
            <a:avLst/>
          </a:prstGeom>
        </p:spPr>
      </p:pic>
      <p:pic>
        <p:nvPicPr>
          <p:cNvPr id="57" name="Picture 56"/>
          <p:cNvPicPr>
            <a:picLocks noChangeAspect="1"/>
          </p:cNvPicPr>
          <p:nvPr/>
        </p:nvPicPr>
        <p:blipFill>
          <a:blip r:embed="rId19"/>
          <a:stretch>
            <a:fillRect/>
          </a:stretch>
        </p:blipFill>
        <p:spPr>
          <a:xfrm>
            <a:off x="7606150" y="4579426"/>
            <a:ext cx="1266450" cy="951962"/>
          </a:xfrm>
          <a:prstGeom prst="rect">
            <a:avLst/>
          </a:prstGeom>
        </p:spPr>
      </p:pic>
      <p:cxnSp>
        <p:nvCxnSpPr>
          <p:cNvPr id="59" name="Straight Arrow Connector 58"/>
          <p:cNvCxnSpPr/>
          <p:nvPr/>
        </p:nvCxnSpPr>
        <p:spPr>
          <a:xfrm>
            <a:off x="7262581" y="4941168"/>
            <a:ext cx="41720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6161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30735979"/>
              </p:ext>
            </p:extLst>
          </p:nvPr>
        </p:nvGraphicFramePr>
        <p:xfrm>
          <a:off x="107504" y="116632"/>
          <a:ext cx="8856984" cy="6562990"/>
        </p:xfrm>
        <a:graphic>
          <a:graphicData uri="http://schemas.openxmlformats.org/drawingml/2006/table">
            <a:tbl>
              <a:tblPr firstRow="1" bandRow="1">
                <a:tableStyleId>{5940675A-B579-460E-94D1-54222C63F5DA}</a:tableStyleId>
              </a:tblPr>
              <a:tblGrid>
                <a:gridCol w="2808312"/>
                <a:gridCol w="3240360"/>
                <a:gridCol w="2808312"/>
              </a:tblGrid>
              <a:tr h="390790">
                <a:tc>
                  <a:txBody>
                    <a:bodyPr/>
                    <a:lstStyle/>
                    <a:p>
                      <a:pPr algn="ctr"/>
                      <a:r>
                        <a:rPr lang="en-GB" b="1" dirty="0" smtClean="0"/>
                        <a:t>Year</a:t>
                      </a:r>
                      <a:r>
                        <a:rPr lang="en-GB" b="1" baseline="0" dirty="0" smtClean="0"/>
                        <a:t> 4</a:t>
                      </a:r>
                      <a:endParaRPr lang="en-GB" b="1" dirty="0"/>
                    </a:p>
                  </a:txBody>
                  <a:tcPr/>
                </a:tc>
                <a:tc>
                  <a:txBody>
                    <a:bodyPr/>
                    <a:lstStyle/>
                    <a:p>
                      <a:pPr algn="ctr"/>
                      <a:r>
                        <a:rPr lang="en-GB" b="1" dirty="0" smtClean="0"/>
                        <a:t>Year</a:t>
                      </a:r>
                      <a:r>
                        <a:rPr lang="en-GB" b="1" baseline="0" dirty="0" smtClean="0"/>
                        <a:t> 5</a:t>
                      </a:r>
                      <a:endParaRPr lang="en-GB" b="1" dirty="0"/>
                    </a:p>
                  </a:txBody>
                  <a:tcPr/>
                </a:tc>
                <a:tc>
                  <a:txBody>
                    <a:bodyPr/>
                    <a:lstStyle/>
                    <a:p>
                      <a:pPr algn="ctr"/>
                      <a:r>
                        <a:rPr lang="en-GB" b="1" dirty="0" smtClean="0"/>
                        <a:t>Year</a:t>
                      </a:r>
                      <a:r>
                        <a:rPr lang="en-GB" b="1" baseline="0" dirty="0" smtClean="0"/>
                        <a:t> 6</a:t>
                      </a:r>
                      <a:endParaRPr lang="en-GB" b="1" dirty="0"/>
                    </a:p>
                  </a:txBody>
                  <a:tcPr/>
                </a:tc>
              </a:tr>
              <a:tr h="6161938">
                <a:tc>
                  <a:txBody>
                    <a:bodyPr/>
                    <a:lstStyle/>
                    <a:p>
                      <a:r>
                        <a:rPr lang="en-GB" sz="1000" baseline="0" dirty="0" smtClean="0"/>
                        <a:t>Missing number/digit problems:</a:t>
                      </a:r>
                    </a:p>
                    <a:p>
                      <a:endParaRPr lang="en-GB" sz="1000" b="1" u="sng" baseline="0" dirty="0" smtClean="0"/>
                    </a:p>
                    <a:p>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The bar model should continue to be used to help with problem solving.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(progressing to 4-digits)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Expanded</a:t>
                      </a:r>
                      <a:r>
                        <a:rPr lang="en-GB" sz="1000" baseline="0" dirty="0" smtClean="0"/>
                        <a:t> column addition modelled with place value counters, progressing to calculations with 4-digit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r>
                        <a:rPr lang="en-GB" sz="900" b="1" u="sng" kern="1200" dirty="0" smtClean="0">
                          <a:solidFill>
                            <a:schemeClr val="tx1"/>
                          </a:solidFill>
                          <a:effectLst/>
                          <a:latin typeface="+mn-lt"/>
                          <a:ea typeface="+mn-ea"/>
                          <a:cs typeface="+mn-cs"/>
                        </a:rPr>
                        <a:t>Compact written method</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Extend to numbers with at least four digits. </a:t>
                      </a: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r>
                        <a:rPr lang="en-GB" sz="900" b="1" kern="1200" dirty="0" smtClean="0">
                          <a:solidFill>
                            <a:schemeClr val="tx1"/>
                          </a:solidFill>
                          <a:effectLst/>
                          <a:latin typeface="+mn-lt"/>
                          <a:ea typeface="+mn-ea"/>
                          <a:cs typeface="+mn-cs"/>
                        </a:rPr>
                        <a:t>Children should be able to make the choice of reverting to expanded methods if experiencing any difficulty.</a:t>
                      </a: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Extend to up to two places of decimals (same number of decimals places) and adding several numbers (with different numbers of digits).</a:t>
                      </a:r>
                    </a:p>
                    <a:p>
                      <a:r>
                        <a:rPr lang="en-GB" sz="900" kern="1200" dirty="0" smtClean="0">
                          <a:solidFill>
                            <a:schemeClr val="tx1"/>
                          </a:solidFill>
                          <a:effectLst/>
                          <a:latin typeface="+mn-lt"/>
                          <a:ea typeface="+mn-ea"/>
                          <a:cs typeface="+mn-cs"/>
                        </a:rPr>
                        <a:t>     72.8</a:t>
                      </a:r>
                    </a:p>
                    <a:p>
                      <a:r>
                        <a:rPr lang="en-GB" sz="900" kern="1200" dirty="0" smtClean="0">
                          <a:solidFill>
                            <a:schemeClr val="tx1"/>
                          </a:solidFill>
                          <a:effectLst/>
                          <a:latin typeface="+mn-lt"/>
                          <a:ea typeface="+mn-ea"/>
                          <a:cs typeface="+mn-cs"/>
                        </a:rPr>
                        <a:t> </a:t>
                      </a:r>
                      <a:r>
                        <a:rPr lang="en-GB" sz="900" u="sng" kern="1200" dirty="0" smtClean="0">
                          <a:solidFill>
                            <a:schemeClr val="tx1"/>
                          </a:solidFill>
                          <a:effectLst/>
                          <a:latin typeface="+mn-lt"/>
                          <a:ea typeface="+mn-ea"/>
                          <a:cs typeface="+mn-cs"/>
                        </a:rPr>
                        <a:t>+ 54.6</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r>
                        <a:rPr lang="en-GB" sz="900" u="sng" kern="1200" dirty="0" smtClean="0">
                          <a:solidFill>
                            <a:schemeClr val="tx1"/>
                          </a:solidFill>
                          <a:effectLst/>
                          <a:latin typeface="+mn-lt"/>
                          <a:ea typeface="+mn-ea"/>
                          <a:cs typeface="+mn-cs"/>
                        </a:rPr>
                        <a:t>127.4</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1  1</a:t>
                      </a:r>
                      <a:endParaRPr lang="en-GB" sz="1000" baseline="0" dirty="0" smtClean="0"/>
                    </a:p>
                  </a:txBody>
                  <a:tcPr/>
                </a:tc>
                <a:tc>
                  <a:txBody>
                    <a:bodyPr/>
                    <a:lstStyle/>
                    <a:p>
                      <a:r>
                        <a:rPr lang="en-GB" sz="1000" baseline="0" dirty="0" smtClean="0"/>
                        <a:t>Missing number/digit problems:</a:t>
                      </a:r>
                    </a:p>
                    <a:p>
                      <a:endParaRPr lang="en-GB" sz="1000" b="1" u="sng" baseline="0" dirty="0" smtClean="0"/>
                    </a:p>
                    <a:p>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The bar model should continue to be used to help with problem solving. Children should practise with increasingly large numbers to aid fluency</a:t>
                      </a:r>
                    </a:p>
                    <a:p>
                      <a:r>
                        <a:rPr lang="en-GB" sz="1000" baseline="0" dirty="0" smtClean="0"/>
                        <a:t> e.g. 12462 + 2300 = 14762</a:t>
                      </a:r>
                    </a:p>
                    <a:p>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(progressing to more than 4-digits)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As year 4, progressing when understanding of the expanded method is secure, children will move on to the formal columnar method for whole numbers and decimal numbers as an efficient written algorithm.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u="none" baseline="0" dirty="0" smtClean="0"/>
                    </a:p>
                    <a:p>
                      <a:r>
                        <a:rPr lang="en-GB" sz="1000" kern="1200" dirty="0" smtClean="0">
                          <a:solidFill>
                            <a:schemeClr val="tx1"/>
                          </a:solidFill>
                          <a:effectLst/>
                          <a:latin typeface="+mn-lt"/>
                          <a:ea typeface="+mn-ea"/>
                          <a:cs typeface="+mn-cs"/>
                        </a:rPr>
                        <a:t> </a:t>
                      </a:r>
                    </a:p>
                    <a:p>
                      <a:r>
                        <a:rPr lang="en-GB" sz="1000" kern="1200" dirty="0" smtClean="0">
                          <a:solidFill>
                            <a:srgbClr val="FF0000"/>
                          </a:solidFill>
                          <a:effectLst/>
                          <a:latin typeface="+mn-lt"/>
                          <a:ea typeface="+mn-ea"/>
                          <a:cs typeface="+mn-cs"/>
                        </a:rPr>
                        <a:t>    172.83</a:t>
                      </a:r>
                    </a:p>
                    <a:p>
                      <a:r>
                        <a:rPr lang="en-GB" sz="1000" kern="1200" dirty="0" smtClean="0">
                          <a:solidFill>
                            <a:srgbClr val="FF0000"/>
                          </a:solidFill>
                          <a:effectLst/>
                          <a:latin typeface="+mn-lt"/>
                          <a:ea typeface="+mn-ea"/>
                          <a:cs typeface="+mn-cs"/>
                        </a:rPr>
                        <a:t> </a:t>
                      </a:r>
                      <a:r>
                        <a:rPr lang="en-GB" sz="1000" u="none" kern="1200" dirty="0" smtClean="0">
                          <a:solidFill>
                            <a:srgbClr val="FF0000"/>
                          </a:solidFill>
                          <a:effectLst/>
                          <a:latin typeface="+mn-lt"/>
                          <a:ea typeface="+mn-ea"/>
                          <a:cs typeface="+mn-cs"/>
                        </a:rPr>
                        <a:t>+</a:t>
                      </a:r>
                      <a:r>
                        <a:rPr lang="en-GB" sz="1000" u="sng" kern="1200" dirty="0" smtClean="0">
                          <a:solidFill>
                            <a:srgbClr val="FF0000"/>
                          </a:solidFill>
                          <a:effectLst/>
                          <a:latin typeface="+mn-lt"/>
                          <a:ea typeface="+mn-ea"/>
                          <a:cs typeface="+mn-cs"/>
                        </a:rPr>
                        <a:t>   54.68</a:t>
                      </a:r>
                      <a:endParaRPr lang="en-GB" sz="1000" kern="1200" dirty="0" smtClean="0">
                        <a:solidFill>
                          <a:srgbClr val="FF0000"/>
                        </a:solidFill>
                        <a:effectLst/>
                        <a:latin typeface="+mn-lt"/>
                        <a:ea typeface="+mn-ea"/>
                        <a:cs typeface="+mn-cs"/>
                      </a:endParaRPr>
                    </a:p>
                    <a:p>
                      <a:r>
                        <a:rPr lang="en-GB" sz="1000" kern="1200" dirty="0" smtClean="0">
                          <a:solidFill>
                            <a:srgbClr val="FF0000"/>
                          </a:solidFill>
                          <a:effectLst/>
                          <a:latin typeface="+mn-lt"/>
                          <a:ea typeface="+mn-ea"/>
                          <a:cs typeface="+mn-cs"/>
                        </a:rPr>
                        <a:t>  </a:t>
                      </a:r>
                      <a:r>
                        <a:rPr lang="en-GB" sz="1000" u="sng" kern="1200" dirty="0" smtClean="0">
                          <a:solidFill>
                            <a:srgbClr val="FF0000"/>
                          </a:solidFill>
                          <a:effectLst/>
                          <a:latin typeface="+mn-lt"/>
                          <a:ea typeface="+mn-ea"/>
                          <a:cs typeface="+mn-cs"/>
                        </a:rPr>
                        <a:t>  227.51</a:t>
                      </a:r>
                      <a:endParaRPr lang="en-GB" sz="1000" kern="1200" dirty="0" smtClean="0">
                        <a:solidFill>
                          <a:srgbClr val="FF0000"/>
                        </a:solidFill>
                        <a:effectLst/>
                        <a:latin typeface="+mn-lt"/>
                        <a:ea typeface="+mn-ea"/>
                        <a:cs typeface="+mn-cs"/>
                      </a:endParaRPr>
                    </a:p>
                    <a:p>
                      <a:r>
                        <a:rPr lang="en-GB" sz="1000" kern="1200" dirty="0" smtClean="0">
                          <a:solidFill>
                            <a:srgbClr val="FF0000"/>
                          </a:solidFill>
                          <a:effectLst/>
                          <a:latin typeface="+mn-lt"/>
                          <a:ea typeface="+mn-ea"/>
                          <a:cs typeface="+mn-cs"/>
                        </a:rPr>
                        <a:t>     1  1 1</a:t>
                      </a:r>
                      <a:endParaRPr lang="en-GB" sz="1000" dirty="0" smtClean="0">
                        <a:solidFill>
                          <a:srgbClr val="FF0000"/>
                        </a:solidFill>
                      </a:endParaRPr>
                    </a:p>
                    <a:p>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Place value counters can be used alongside the columnar method to develop understanding of addition with decimal numbers. </a:t>
                      </a:r>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txBody>
                  <a:tcPr/>
                </a:tc>
                <a:tc>
                  <a:txBody>
                    <a:bodyPr/>
                    <a:lstStyle/>
                    <a:p>
                      <a:r>
                        <a:rPr lang="en-GB" sz="1000" kern="1200" dirty="0" smtClean="0">
                          <a:solidFill>
                            <a:schemeClr val="tx1"/>
                          </a:solidFill>
                          <a:effectLst/>
                          <a:latin typeface="+mn-lt"/>
                          <a:ea typeface="+mn-ea"/>
                          <a:cs typeface="+mn-cs"/>
                        </a:rPr>
                        <a:t>Missing number/digit</a:t>
                      </a:r>
                      <a:r>
                        <a:rPr lang="en-GB" sz="1000" kern="1200" baseline="0" dirty="0" smtClean="0">
                          <a:solidFill>
                            <a:schemeClr val="tx1"/>
                          </a:solidFill>
                          <a:effectLst/>
                          <a:latin typeface="+mn-lt"/>
                          <a:ea typeface="+mn-ea"/>
                          <a:cs typeface="+mn-cs"/>
                        </a:rPr>
                        <a:t> problems: </a:t>
                      </a:r>
                    </a:p>
                    <a:p>
                      <a:endParaRPr lang="en-GB" sz="1000" b="1" u="sng" kern="1200" baseline="0" dirty="0" smtClean="0">
                        <a:solidFill>
                          <a:schemeClr val="tx1"/>
                        </a:solidFill>
                        <a:effectLst/>
                        <a:latin typeface="+mn-lt"/>
                        <a:ea typeface="+mn-ea"/>
                        <a:cs typeface="+mn-cs"/>
                      </a:endParaRPr>
                    </a:p>
                    <a:p>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The bar model should continue to be used to help with problem solving.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As year 5, progressing to larger numbers, aiming for both conceptual understanding and procedural fluency with columnar method to be secured. </a:t>
                      </a:r>
                    </a:p>
                    <a:p>
                      <a:r>
                        <a:rPr lang="en-GB" sz="1000" baseline="0" dirty="0" smtClean="0"/>
                        <a:t>Continue calculating with decimals, including those with different numbers of decimal places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Problem Solving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Teachers should ensure that pupils have the opportunity to apply their knowledge in a variety of contexts and problems (exploring cross curricular links) to deepen their understanding.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a:t>
                      </a:r>
                      <a:endParaRPr lang="en-GB" sz="1000" dirty="0" smtClean="0"/>
                    </a:p>
                  </a:txBody>
                  <a:tcPr/>
                </a:tc>
              </a:tr>
            </a:tbl>
          </a:graphicData>
        </a:graphic>
      </p:graphicFrame>
      <p:pic>
        <p:nvPicPr>
          <p:cNvPr id="21" name="Picture 20"/>
          <p:cNvPicPr>
            <a:picLocks noChangeAspect="1"/>
          </p:cNvPicPr>
          <p:nvPr/>
        </p:nvPicPr>
        <p:blipFill>
          <a:blip r:embed="rId2"/>
          <a:stretch>
            <a:fillRect/>
          </a:stretch>
        </p:blipFill>
        <p:spPr>
          <a:xfrm>
            <a:off x="214282" y="2132856"/>
            <a:ext cx="1370620" cy="1286045"/>
          </a:xfrm>
          <a:prstGeom prst="rect">
            <a:avLst/>
          </a:prstGeom>
        </p:spPr>
      </p:pic>
      <p:pic>
        <p:nvPicPr>
          <p:cNvPr id="22" name="Picture 21"/>
          <p:cNvPicPr>
            <a:picLocks noChangeAspect="1"/>
          </p:cNvPicPr>
          <p:nvPr/>
        </p:nvPicPr>
        <p:blipFill>
          <a:blip r:embed="rId3"/>
          <a:stretch>
            <a:fillRect/>
          </a:stretch>
        </p:blipFill>
        <p:spPr>
          <a:xfrm>
            <a:off x="1591916" y="2105951"/>
            <a:ext cx="1052978" cy="563853"/>
          </a:xfrm>
          <a:prstGeom prst="rect">
            <a:avLst/>
          </a:prstGeom>
        </p:spPr>
      </p:pic>
      <p:pic>
        <p:nvPicPr>
          <p:cNvPr id="23" name="Picture 22"/>
          <p:cNvPicPr>
            <a:picLocks noChangeAspect="1"/>
          </p:cNvPicPr>
          <p:nvPr/>
        </p:nvPicPr>
        <p:blipFill>
          <a:blip r:embed="rId4"/>
          <a:stretch>
            <a:fillRect/>
          </a:stretch>
        </p:blipFill>
        <p:spPr>
          <a:xfrm>
            <a:off x="1784112" y="2573008"/>
            <a:ext cx="461123" cy="907835"/>
          </a:xfrm>
          <a:prstGeom prst="rect">
            <a:avLst/>
          </a:prstGeom>
        </p:spPr>
      </p:pic>
      <p:pic>
        <p:nvPicPr>
          <p:cNvPr id="2" name="Picture 1"/>
          <p:cNvPicPr>
            <a:picLocks noChangeAspect="1"/>
          </p:cNvPicPr>
          <p:nvPr/>
        </p:nvPicPr>
        <p:blipFill>
          <a:blip r:embed="rId5"/>
          <a:stretch>
            <a:fillRect/>
          </a:stretch>
        </p:blipFill>
        <p:spPr>
          <a:xfrm>
            <a:off x="390030" y="3853308"/>
            <a:ext cx="1855205" cy="1187219"/>
          </a:xfrm>
          <a:prstGeom prst="rect">
            <a:avLst/>
          </a:prstGeom>
        </p:spPr>
      </p:pic>
    </p:spTree>
    <p:extLst>
      <p:ext uri="{BB962C8B-B14F-4D97-AF65-F5344CB8AC3E}">
        <p14:creationId xmlns:p14="http://schemas.microsoft.com/office/powerpoint/2010/main" val="255011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9268" y="2115439"/>
            <a:ext cx="6200496"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759852" y="2607254"/>
            <a:ext cx="5628464" cy="1200329"/>
          </a:xfrm>
          <a:prstGeom prst="rect">
            <a:avLst/>
          </a:prstGeom>
          <a:noFill/>
        </p:spPr>
        <p:txBody>
          <a:bodyPr wrap="none" lIns="91440" tIns="45720" rIns="91440" bIns="45720">
            <a:spAutoFit/>
          </a:bodyPr>
          <a:lstStyle/>
          <a:p>
            <a:pPr algn="ctr"/>
            <a:r>
              <a:rPr lang="en-US" sz="7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Subtraction</a:t>
            </a:r>
          </a:p>
        </p:txBody>
      </p:sp>
    </p:spTree>
    <p:extLst>
      <p:ext uri="{BB962C8B-B14F-4D97-AF65-F5344CB8AC3E}">
        <p14:creationId xmlns:p14="http://schemas.microsoft.com/office/powerpoint/2010/main" val="3297846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641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64182351"/>
              </p:ext>
            </p:extLst>
          </p:nvPr>
        </p:nvGraphicFramePr>
        <p:xfrm>
          <a:off x="107504" y="116632"/>
          <a:ext cx="8856984" cy="6629400"/>
        </p:xfrm>
        <a:graphic>
          <a:graphicData uri="http://schemas.openxmlformats.org/drawingml/2006/table">
            <a:tbl>
              <a:tblPr firstRow="1" bandRow="1">
                <a:tableStyleId>{5940675A-B579-460E-94D1-54222C63F5DA}</a:tableStyleId>
              </a:tblPr>
              <a:tblGrid>
                <a:gridCol w="2808312"/>
                <a:gridCol w="3240360"/>
                <a:gridCol w="2808312"/>
              </a:tblGrid>
              <a:tr h="216024">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tr>
              <a:tr h="5767264">
                <a:tc>
                  <a:txBody>
                    <a:bodyPr/>
                    <a:lstStyle/>
                    <a:p>
                      <a:r>
                        <a:rPr lang="en-GB" sz="1000" baseline="0" dirty="0" smtClean="0"/>
                        <a:t>Missing number problems e.g. 7 = □ - 9; 20 - □ = 9; 15 – 9 = □; □ - □ = 11; 16 – 0 =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Use concrete objects and pictorial representations. If appropriate, progress from using number lines with every number shown to number lines with significant numbers shown.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Understand subtraction as take-away: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endParaRPr lang="en-GB" sz="1000" dirty="0" smtClean="0"/>
                    </a:p>
                    <a:p>
                      <a:endParaRPr lang="en-GB" sz="1000" dirty="0" smtClean="0"/>
                    </a:p>
                    <a:p>
                      <a:r>
                        <a:rPr lang="en-GB" sz="1000" dirty="0" smtClean="0"/>
                        <a:t>Understand</a:t>
                      </a:r>
                      <a:r>
                        <a:rPr lang="en-GB" sz="1000" baseline="0" dirty="0" smtClean="0"/>
                        <a:t> subtraction as finding the difference:</a:t>
                      </a:r>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r>
                        <a:rPr lang="en-GB" sz="1000" baseline="0" dirty="0" smtClean="0"/>
                        <a:t>The above model would be introduced with concrete objects which children can move (including cards with pictures) before progressing to pictorial representation.</a:t>
                      </a:r>
                    </a:p>
                    <a:p>
                      <a:r>
                        <a:rPr lang="en-GB" sz="1000" baseline="0" dirty="0" smtClean="0"/>
                        <a:t>The use of other images is also valuable for modelling subtraction e.g. </a:t>
                      </a:r>
                      <a:r>
                        <a:rPr lang="en-GB" sz="1000" baseline="0" dirty="0" err="1" smtClean="0"/>
                        <a:t>Numicon</a:t>
                      </a:r>
                      <a:r>
                        <a:rPr lang="en-GB" sz="1000" baseline="0" dirty="0" smtClean="0"/>
                        <a:t>, bundles of straws, </a:t>
                      </a:r>
                      <a:r>
                        <a:rPr lang="en-GB" sz="1000" baseline="0" dirty="0" err="1" smtClean="0"/>
                        <a:t>Dienes</a:t>
                      </a:r>
                      <a:r>
                        <a:rPr lang="en-GB" sz="1000" baseline="0" dirty="0" smtClean="0"/>
                        <a:t> apparatus, multi-link cubes, bead strings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e.g. 52 – 8 = □; □ – 20 = 25; 22 = □ – 21; 6 + □ + 3 = 11</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It is valuable to use a range of representations (also see Y1). Continue to use number lines to model take-away and difference. E.g.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The link between the two may be supported by an image like this, with 47 being taken away from 72, leaving the difference, which is 25.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endParaRPr lang="en-GB" sz="900" baseline="0" dirty="0" smtClean="0"/>
                    </a:p>
                    <a:p>
                      <a:r>
                        <a:rPr lang="en-GB" sz="900" baseline="0" dirty="0" smtClean="0"/>
                        <a:t>The bar model should continue to be used, as well as images in the context of </a:t>
                      </a:r>
                      <a:r>
                        <a:rPr lang="en-GB" sz="900" b="1" baseline="0" dirty="0" smtClean="0"/>
                        <a:t>measures</a:t>
                      </a:r>
                      <a:r>
                        <a:rPr lang="en-GB" sz="900" baseline="0" dirty="0" smtClean="0"/>
                        <a:t>.</a:t>
                      </a:r>
                      <a:endParaRPr lang="en-GB" sz="900" dirty="0" smtClean="0"/>
                    </a:p>
                    <a:p>
                      <a:r>
                        <a:rPr lang="en-GB" sz="900" b="1" u="sng" dirty="0" smtClean="0"/>
                        <a:t>Towards written methods</a:t>
                      </a:r>
                    </a:p>
                    <a:p>
                      <a:r>
                        <a:rPr lang="en-GB" sz="900" dirty="0" smtClean="0"/>
                        <a:t>Recording</a:t>
                      </a:r>
                      <a:r>
                        <a:rPr lang="en-GB" sz="900" baseline="0" dirty="0" smtClean="0"/>
                        <a:t> addition and subtraction in expanded columns can support understanding of the quantity aspect of place value and prepare for efficient written methods with larger numbers. The numbers may be represented with </a:t>
                      </a:r>
                      <a:r>
                        <a:rPr lang="en-GB" sz="900" baseline="0" dirty="0" err="1" smtClean="0"/>
                        <a:t>Dienes</a:t>
                      </a:r>
                      <a:r>
                        <a:rPr lang="en-GB" sz="900" baseline="0" dirty="0" smtClean="0"/>
                        <a:t> apparatus. E.g. 75 – 42</a:t>
                      </a:r>
                    </a:p>
                    <a:p>
                      <a:endParaRPr lang="en-GB" sz="900" u="none"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e.g.  □ = </a:t>
                      </a:r>
                      <a:r>
                        <a:rPr lang="en-GB" sz="900" dirty="0" smtClean="0"/>
                        <a:t>43 – 27; 145 – □ = 138; 274 – 30 = □; 245 – □ = 195;</a:t>
                      </a:r>
                      <a:r>
                        <a:rPr lang="en-GB" sz="900" baseline="0" dirty="0" smtClean="0"/>
                        <a:t> </a:t>
                      </a:r>
                      <a:r>
                        <a:rPr lang="en-GB" sz="900" dirty="0" smtClean="0"/>
                        <a:t>532 – 200 = □; 364</a:t>
                      </a:r>
                      <a:r>
                        <a:rPr lang="en-GB" sz="900" baseline="0" dirty="0" smtClean="0"/>
                        <a:t> – 153 =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Mental methods</a:t>
                      </a:r>
                      <a:r>
                        <a:rPr lang="en-GB" sz="900" b="1" u="none" baseline="0" dirty="0" smtClean="0"/>
                        <a:t> </a:t>
                      </a:r>
                      <a:r>
                        <a:rPr lang="en-GB" sz="900" baseline="0" dirty="0" smtClean="0"/>
                        <a:t>should continue to develop, supported by a range of models and images, including the number line. The bar model should continue to be used to help with problem solving (see Y1 and Y2).</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Children should make choices about whether to use complementary addition or counting back, depending on the numbers involved.</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Written methods (progressing to 3-digits)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Introduce expanded</a:t>
                      </a:r>
                      <a:r>
                        <a:rPr lang="en-GB" sz="900" baseline="0" dirty="0" smtClean="0"/>
                        <a:t> column subtraction with no decomposition, modelled with place value counters (</a:t>
                      </a:r>
                      <a:r>
                        <a:rPr lang="en-GB" sz="900" baseline="0" dirty="0" err="1" smtClean="0"/>
                        <a:t>Dienes</a:t>
                      </a:r>
                      <a:r>
                        <a:rPr lang="en-GB" sz="900" baseline="0" dirty="0" smtClean="0"/>
                        <a:t> could be used for those who need a less abstract representation)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For some children this will lead to exchanging, modelled using </a:t>
                      </a:r>
                      <a:r>
                        <a:rPr lang="en-GB" sz="900" baseline="0" dirty="0" smtClean="0">
                          <a:hlinkClick r:id="rId2" action="ppaction://hlinkpres?slideindex=1&amp;slidetitle="/>
                        </a:rPr>
                        <a:t>place value counters </a:t>
                      </a:r>
                      <a:r>
                        <a:rPr lang="en-GB" sz="900" baseline="0" dirty="0" smtClean="0"/>
                        <a:t>(</a:t>
                      </a:r>
                      <a:r>
                        <a:rPr lang="en-GB" sz="900" baseline="0" dirty="0" smtClean="0">
                          <a:hlinkClick r:id="rId3" action="ppaction://hlinkpres?slideindex=1&amp;slidetitle="/>
                        </a:rPr>
                        <a:t>or </a:t>
                      </a:r>
                      <a:r>
                        <a:rPr lang="en-GB" sz="900" baseline="0" dirty="0" err="1" smtClean="0">
                          <a:hlinkClick r:id="rId3" action="ppaction://hlinkpres?slideindex=1&amp;slidetitle="/>
                        </a:rPr>
                        <a:t>Dienes</a:t>
                      </a:r>
                      <a:r>
                        <a:rPr lang="en-GB" sz="9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A number line and expanded column method may be compared next to each 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Some children may begin to use a formal columnar algorithm, initially introduced alongside the expanded method. The formal method should be seen as a more streamlined version of the expanded method, not a new method.</a:t>
                      </a:r>
                    </a:p>
                  </a:txBody>
                  <a:tcPr/>
                </a:tc>
              </a:tr>
            </a:tbl>
          </a:graphicData>
        </a:graphic>
      </p:graphicFrame>
      <p:pic>
        <p:nvPicPr>
          <p:cNvPr id="3" name="Picture 2">
            <a:hlinkClick r:id="rId4" action="ppaction://hlinkpres?slideindex=1&amp;slidetitle="/>
          </p:cNvPr>
          <p:cNvPicPr>
            <a:picLocks noChangeAspect="1"/>
          </p:cNvPicPr>
          <p:nvPr/>
        </p:nvPicPr>
        <p:blipFill rotWithShape="1">
          <a:blip r:embed="rId5"/>
          <a:srcRect l="19008" t="40500" r="19561" b="12595"/>
          <a:stretch/>
        </p:blipFill>
        <p:spPr>
          <a:xfrm>
            <a:off x="227796" y="4149080"/>
            <a:ext cx="2516102" cy="1080120"/>
          </a:xfrm>
          <a:prstGeom prst="rect">
            <a:avLst/>
          </a:prstGeom>
        </p:spPr>
      </p:pic>
      <p:pic>
        <p:nvPicPr>
          <p:cNvPr id="2" name="Picture 1"/>
          <p:cNvPicPr>
            <a:picLocks noChangeAspect="1"/>
          </p:cNvPicPr>
          <p:nvPr/>
        </p:nvPicPr>
        <p:blipFill rotWithShape="1">
          <a:blip/>
          <a:srcRect l="36569" t="35774" r="39660" b="34956"/>
          <a:stretch/>
        </p:blipFill>
        <p:spPr>
          <a:xfrm>
            <a:off x="611560" y="1772816"/>
            <a:ext cx="936104" cy="648072"/>
          </a:xfrm>
          <a:prstGeom prst="rect">
            <a:avLst/>
          </a:prstGeom>
        </p:spPr>
      </p:pic>
      <p:pic>
        <p:nvPicPr>
          <p:cNvPr id="5" name="Picture 4">
            <a:hlinkClick r:id="rId6" action="ppaction://hlinkpres?slideindex=1&amp;slidetitle="/>
          </p:cNvPr>
          <p:cNvPicPr>
            <a:picLocks noChangeAspect="1"/>
          </p:cNvPicPr>
          <p:nvPr/>
        </p:nvPicPr>
        <p:blipFill rotWithShape="1">
          <a:blip/>
          <a:srcRect l="22437" t="31042" r="19943" b="33483"/>
          <a:stretch/>
        </p:blipFill>
        <p:spPr>
          <a:xfrm>
            <a:off x="323528" y="3356992"/>
            <a:ext cx="2080231" cy="720080"/>
          </a:xfrm>
          <a:prstGeom prst="rect">
            <a:avLst/>
          </a:prstGeom>
        </p:spPr>
      </p:pic>
      <p:pic>
        <p:nvPicPr>
          <p:cNvPr id="8" name="Picture 7"/>
          <p:cNvPicPr>
            <a:picLocks noChangeAspect="1"/>
          </p:cNvPicPr>
          <p:nvPr/>
        </p:nvPicPr>
        <p:blipFill rotWithShape="1">
          <a:blip r:embed="rId7"/>
          <a:srcRect l="8614" t="38918" r="19024" b="30438"/>
          <a:stretch/>
        </p:blipFill>
        <p:spPr>
          <a:xfrm>
            <a:off x="251520" y="2420888"/>
            <a:ext cx="2577802" cy="613762"/>
          </a:xfrm>
          <a:prstGeom prst="rect">
            <a:avLst/>
          </a:prstGeom>
        </p:spPr>
      </p:pic>
      <p:pic>
        <p:nvPicPr>
          <p:cNvPr id="9" name="Picture 8"/>
          <p:cNvPicPr>
            <a:picLocks noChangeAspect="1"/>
          </p:cNvPicPr>
          <p:nvPr/>
        </p:nvPicPr>
        <p:blipFill rotWithShape="1">
          <a:blip r:embed="rId8"/>
          <a:srcRect l="13043" t="46399" r="13043" b="11068"/>
          <a:stretch/>
        </p:blipFill>
        <p:spPr>
          <a:xfrm>
            <a:off x="3491880" y="1700808"/>
            <a:ext cx="2448272" cy="792088"/>
          </a:xfrm>
          <a:prstGeom prst="rect">
            <a:avLst/>
          </a:prstGeom>
        </p:spPr>
      </p:pic>
      <p:pic>
        <p:nvPicPr>
          <p:cNvPr id="10" name="Picture 9"/>
          <p:cNvPicPr>
            <a:picLocks noChangeAspect="1"/>
          </p:cNvPicPr>
          <p:nvPr/>
        </p:nvPicPr>
        <p:blipFill rotWithShape="1">
          <a:blip/>
          <a:srcRect l="14293" t="47542" r="14247" b="28490"/>
          <a:stretch/>
        </p:blipFill>
        <p:spPr>
          <a:xfrm>
            <a:off x="3491880" y="1124744"/>
            <a:ext cx="2592288" cy="515977"/>
          </a:xfrm>
          <a:prstGeom prst="rect">
            <a:avLst/>
          </a:prstGeom>
        </p:spPr>
      </p:pic>
      <p:pic>
        <p:nvPicPr>
          <p:cNvPr id="12" name="Picture 11">
            <a:hlinkClick r:id="rId9" action="ppaction://hlinkpres?slideindex=1&amp;slidetitle="/>
          </p:cNvPr>
          <p:cNvPicPr>
            <a:picLocks noChangeAspect="1"/>
          </p:cNvPicPr>
          <p:nvPr/>
        </p:nvPicPr>
        <p:blipFill rotWithShape="1">
          <a:blip r:embed="rId10"/>
          <a:srcRect l="14286" t="28837" r="20409" b="37377"/>
          <a:stretch/>
        </p:blipFill>
        <p:spPr>
          <a:xfrm>
            <a:off x="3275856" y="2996952"/>
            <a:ext cx="2723212" cy="792088"/>
          </a:xfrm>
          <a:prstGeom prst="rect">
            <a:avLst/>
          </a:prstGeom>
        </p:spPr>
      </p:pic>
      <p:pic>
        <p:nvPicPr>
          <p:cNvPr id="13" name="Picture 12"/>
          <p:cNvPicPr>
            <a:picLocks noChangeAspect="1"/>
          </p:cNvPicPr>
          <p:nvPr/>
        </p:nvPicPr>
        <p:blipFill rotWithShape="1">
          <a:blip/>
          <a:srcRect l="14697" t="4878" r="18445" b="14982"/>
          <a:stretch/>
        </p:blipFill>
        <p:spPr>
          <a:xfrm>
            <a:off x="3491881" y="4866030"/>
            <a:ext cx="2592288" cy="1746977"/>
          </a:xfrm>
          <a:prstGeom prst="rect">
            <a:avLst/>
          </a:prstGeom>
        </p:spPr>
      </p:pic>
      <p:pic>
        <p:nvPicPr>
          <p:cNvPr id="7" name="Picture 6"/>
          <p:cNvPicPr>
            <a:picLocks noChangeAspect="1"/>
          </p:cNvPicPr>
          <p:nvPr/>
        </p:nvPicPr>
        <p:blipFill rotWithShape="1">
          <a:blip/>
          <a:srcRect l="16637" t="10040" r="18666" b="17629"/>
          <a:stretch/>
        </p:blipFill>
        <p:spPr>
          <a:xfrm>
            <a:off x="6444208" y="2636912"/>
            <a:ext cx="2019498" cy="1269398"/>
          </a:xfrm>
          <a:prstGeom prst="rect">
            <a:avLst/>
          </a:prstGeom>
        </p:spPr>
      </p:pic>
      <p:pic>
        <p:nvPicPr>
          <p:cNvPr id="6" name="Picture 5"/>
          <p:cNvPicPr>
            <a:picLocks noChangeAspect="1"/>
          </p:cNvPicPr>
          <p:nvPr/>
        </p:nvPicPr>
        <p:blipFill rotWithShape="1">
          <a:blip/>
          <a:srcRect l="15560" t="10456" r="18743" b="15652"/>
          <a:stretch/>
        </p:blipFill>
        <p:spPr>
          <a:xfrm>
            <a:off x="6429137" y="4293096"/>
            <a:ext cx="2049716" cy="1296144"/>
          </a:xfrm>
          <a:prstGeom prst="rect">
            <a:avLst/>
          </a:prstGeom>
        </p:spPr>
      </p:pic>
    </p:spTree>
    <p:extLst>
      <p:ext uri="{BB962C8B-B14F-4D97-AF65-F5344CB8AC3E}">
        <p14:creationId xmlns:p14="http://schemas.microsoft.com/office/powerpoint/2010/main" val="1756777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2971</Words>
  <Application>Microsoft Office PowerPoint</Application>
  <PresentationFormat>On-screen Show (4:3)</PresentationFormat>
  <Paragraphs>723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Windows User</cp:lastModifiedBy>
  <cp:revision>208</cp:revision>
  <cp:lastPrinted>2015-05-21T13:21:22Z</cp:lastPrinted>
  <dcterms:created xsi:type="dcterms:W3CDTF">2014-01-20T11:53:21Z</dcterms:created>
  <dcterms:modified xsi:type="dcterms:W3CDTF">2015-05-21T13:21:38Z</dcterms:modified>
</cp:coreProperties>
</file>