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7" r:id="rId7"/>
    <p:sldId id="259" r:id="rId8"/>
    <p:sldId id="260" r:id="rId9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57" d="100"/>
          <a:sy n="57" d="100"/>
        </p:scale>
        <p:origin x="20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7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08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1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43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9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81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4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7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7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5FD1D-7B18-4042-8C86-6E2EC358E096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DF4EB-8C3E-4F41-96EA-CED176496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4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anstonjunioracademy.co.uk/mediaFolder/Curriculum/topic%20planning%20extinction.pptx" TargetMode="External"/><Relationship Id="rId13" Type="http://schemas.openxmlformats.org/officeDocument/2006/relationships/hyperlink" Target="https://www.branstonjunioracademy.co.uk/mediaFolder/Curriculum/topic%20planning%20rainforest.pptx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branstonjunioracademy.co.uk/mediaFolder/Curriculum/topic%20planning%20under%20the%20sea.pptx" TargetMode="External"/><Relationship Id="rId7" Type="http://schemas.openxmlformats.org/officeDocument/2006/relationships/hyperlink" Target="https://www.branstonjunioracademy.co.uk/mediaFolder/Curriculum/topic%20planning%20chocolate.pptx" TargetMode="External"/><Relationship Id="rId12" Type="http://schemas.openxmlformats.org/officeDocument/2006/relationships/hyperlink" Target="https://www.branstonjunioracademy.co.uk/mediaFolder/Curriculum/topic%20planning%20inventors.pptx" TargetMode="External"/><Relationship Id="rId17" Type="http://schemas.openxmlformats.org/officeDocument/2006/relationships/image" Target="../media/image4.png"/><Relationship Id="rId2" Type="http://schemas.openxmlformats.org/officeDocument/2006/relationships/image" Target="../media/image1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ranstonjunioracademy.co.uk/mediaFolder/Curriculum/topic%20planning%20walk%20like%20an%20egyptian.pptx" TargetMode="External"/><Relationship Id="rId11" Type="http://schemas.openxmlformats.org/officeDocument/2006/relationships/hyperlink" Target="https://www.branstonjunioracademy.co.uk/mediaFolder/Curriculum/topic%20planning%20extreme%20earth.pptx" TargetMode="External"/><Relationship Id="rId5" Type="http://schemas.openxmlformats.org/officeDocument/2006/relationships/hyperlink" Target="https://www.branstonjunioracademy.co.uk/mediaFolder/Curriculum/topic%20planning%20branston%20at%20war.pptx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branstonjunioracademy.co.uk/mediaFolder/Curriculum/topic%20planning%20Eco%20Warriors.pptx" TargetMode="External"/><Relationship Id="rId4" Type="http://schemas.openxmlformats.org/officeDocument/2006/relationships/hyperlink" Target="https://www.branstonjunioracademy.co.uk/mediaFolder/Curriculum/topic%20planning%20to%20infinity%20and%20beyond.pptx" TargetMode="External"/><Relationship Id="rId9" Type="http://schemas.openxmlformats.org/officeDocument/2006/relationships/hyperlink" Target="https://www.branstonjunioracademy.co.uk/mediaFolder/Curriculum/topic%20planning%20british%20settlers.pptx" TargetMode="External"/><Relationship Id="rId14" Type="http://schemas.openxmlformats.org/officeDocument/2006/relationships/hyperlink" Target="https://www.branstonjunioracademy.co.uk/mediaFolder/Curriculum/topic%20planning%20the%20olympics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E0CE75-E708-4246-B201-666D2CA83575}"/>
              </a:ext>
            </a:extLst>
          </p:cNvPr>
          <p:cNvSpPr txBox="1"/>
          <p:nvPr/>
        </p:nvSpPr>
        <p:spPr>
          <a:xfrm>
            <a:off x="2249490" y="167382"/>
            <a:ext cx="4420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Year 3/4 Curriculum: A Guide for Parents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46A505-9496-4871-AA7D-79964A561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33" y="169333"/>
            <a:ext cx="2305050" cy="1981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087826-7380-44B7-AFEA-6C9E4CECA073}"/>
              </a:ext>
            </a:extLst>
          </p:cNvPr>
          <p:cNvSpPr txBox="1"/>
          <p:nvPr/>
        </p:nvSpPr>
        <p:spPr>
          <a:xfrm>
            <a:off x="2249490" y="1244600"/>
            <a:ext cx="44206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This guide is designed to provide information for parents and carers about the end of year expectations and an overview of the National Curriculum alongside the school-based curriculum.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199440-7A51-4770-AC22-1A48BD3C0B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259968"/>
              </p:ext>
            </p:extLst>
          </p:nvPr>
        </p:nvGraphicFramePr>
        <p:xfrm>
          <a:off x="471488" y="3110948"/>
          <a:ext cx="5915024" cy="1447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78756">
                  <a:extLst>
                    <a:ext uri="{9D8B030D-6E8A-4147-A177-3AD203B41FA5}">
                      <a16:colId xmlns:a16="http://schemas.microsoft.com/office/drawing/2014/main" val="110023123"/>
                    </a:ext>
                  </a:extLst>
                </a:gridCol>
                <a:gridCol w="1478756">
                  <a:extLst>
                    <a:ext uri="{9D8B030D-6E8A-4147-A177-3AD203B41FA5}">
                      <a16:colId xmlns:a16="http://schemas.microsoft.com/office/drawing/2014/main" val="2976727525"/>
                    </a:ext>
                  </a:extLst>
                </a:gridCol>
                <a:gridCol w="1478756">
                  <a:extLst>
                    <a:ext uri="{9D8B030D-6E8A-4147-A177-3AD203B41FA5}">
                      <a16:colId xmlns:a16="http://schemas.microsoft.com/office/drawing/2014/main" val="3090477899"/>
                    </a:ext>
                  </a:extLst>
                </a:gridCol>
                <a:gridCol w="1478756">
                  <a:extLst>
                    <a:ext uri="{9D8B030D-6E8A-4147-A177-3AD203B41FA5}">
                      <a16:colId xmlns:a16="http://schemas.microsoft.com/office/drawing/2014/main" val="1691320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Year A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Year B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Year C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Year D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27202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 </a:t>
                      </a:r>
                      <a:r>
                        <a:rPr lang="en-GB" sz="1400" u="none" strike="noStrike" dirty="0">
                          <a:effectLst/>
                          <a:hlinkClick r:id="rId3"/>
                        </a:rPr>
                        <a:t>Under the sea</a:t>
                      </a:r>
                      <a:endParaRPr lang="en-GB" sz="140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>
                          <a:effectLst/>
                          <a:hlinkClick r:id="rId4"/>
                        </a:rPr>
                        <a:t>To infinity and beyond!</a:t>
                      </a:r>
                      <a:r>
                        <a:rPr lang="en-GB" sz="1400"/>
                        <a:t>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>
                          <a:effectLst/>
                          <a:hlinkClick r:id="rId5"/>
                        </a:rPr>
                        <a:t>Branston at War</a:t>
                      </a:r>
                      <a:r>
                        <a:rPr lang="en-GB" sz="1400"/>
                        <a:t> 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 dirty="0">
                          <a:effectLst/>
                          <a:hlinkClick r:id="rId6"/>
                        </a:rPr>
                        <a:t>Walk like an Egyptian</a:t>
                      </a:r>
                      <a:r>
                        <a:rPr lang="en-GB" sz="1400" dirty="0"/>
                        <a:t> 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563718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>
                          <a:effectLst/>
                          <a:hlinkClick r:id="rId7"/>
                        </a:rPr>
                        <a:t> Chocolate</a:t>
                      </a:r>
                      <a:endParaRPr lang="en-GB" sz="140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>
                          <a:effectLst/>
                          <a:hlinkClick r:id="rId8"/>
                        </a:rPr>
                        <a:t> Extinction!</a:t>
                      </a:r>
                      <a:endParaRPr lang="en-GB" sz="140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>
                          <a:effectLst/>
                          <a:hlinkClick r:id="rId9"/>
                        </a:rPr>
                        <a:t> British Settlers</a:t>
                      </a:r>
                      <a:endParaRPr lang="en-GB" sz="140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>
                          <a:effectLst/>
                          <a:hlinkClick r:id="rId10"/>
                        </a:rPr>
                        <a:t>Eco Warriors</a:t>
                      </a:r>
                      <a:endParaRPr lang="en-GB" sz="1400"/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039941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 dirty="0">
                          <a:effectLst/>
                          <a:hlinkClick r:id="rId11"/>
                        </a:rPr>
                        <a:t> Extreme Earth</a:t>
                      </a:r>
                      <a:endParaRPr lang="en-GB" sz="140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u="none" strike="noStrike">
                          <a:effectLst/>
                          <a:hlinkClick r:id="rId12"/>
                        </a:rPr>
                        <a:t> Inventors</a:t>
                      </a:r>
                      <a:endParaRPr lang="en-GB" sz="140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 </a:t>
                      </a:r>
                      <a:r>
                        <a:rPr lang="en-GB" sz="1400" u="none" strike="noStrike">
                          <a:effectLst/>
                          <a:hlinkClick r:id="rId13"/>
                        </a:rPr>
                        <a:t>Rainforests</a:t>
                      </a:r>
                      <a:endParaRPr lang="en-GB" sz="140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 </a:t>
                      </a:r>
                      <a:r>
                        <a:rPr lang="en-GB" sz="1400" u="none" strike="noStrike" dirty="0">
                          <a:effectLst/>
                          <a:hlinkClick r:id="rId14"/>
                        </a:rPr>
                        <a:t>The Olympics</a:t>
                      </a:r>
                      <a:endParaRPr lang="en-GB" sz="1400" dirty="0"/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4138213276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9C905710-F99D-4A89-920F-1440E8791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260908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9D8935-56AD-42B1-9924-C90378128CDB}"/>
              </a:ext>
            </a:extLst>
          </p:cNvPr>
          <p:cNvSpPr txBox="1"/>
          <p:nvPr/>
        </p:nvSpPr>
        <p:spPr>
          <a:xfrm>
            <a:off x="266701" y="2653966"/>
            <a:ext cx="6324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At BJA we run a 4 year rolling programme of topics (shown below) Some children may start in year 3 in year C, but will cover all topics during their time at BJA.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291E34-BD4A-4969-AA2A-5DF701B885AE}"/>
              </a:ext>
            </a:extLst>
          </p:cNvPr>
          <p:cNvSpPr txBox="1"/>
          <p:nvPr/>
        </p:nvSpPr>
        <p:spPr>
          <a:xfrm>
            <a:off x="88901" y="4700700"/>
            <a:ext cx="65023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Maths: Times tables:</a:t>
            </a:r>
          </a:p>
          <a:p>
            <a:r>
              <a:rPr lang="en-GB" sz="1200" dirty="0"/>
              <a:t>By the end of year 4 all children will be tested ,as part of the Government’s Multiplication Check. By the end of year 4 the expectation is that children know their times tables up to 12x12 and can answer questions within 5 seconds. This is a key area of learning you can support at home</a:t>
            </a:r>
            <a:r>
              <a:rPr lang="en-GB" sz="1400" dirty="0"/>
              <a:t>. </a:t>
            </a:r>
          </a:p>
          <a:p>
            <a:endParaRPr lang="en-GB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B132BD-F4B1-4789-AECF-AB8EA570853A}"/>
              </a:ext>
            </a:extLst>
          </p:cNvPr>
          <p:cNvSpPr txBox="1"/>
          <p:nvPr/>
        </p:nvSpPr>
        <p:spPr>
          <a:xfrm>
            <a:off x="88901" y="2392794"/>
            <a:ext cx="5989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Curriculum overview: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59CCDA-9CD4-4BEF-9668-8DA37D6499ED}"/>
              </a:ext>
            </a:extLst>
          </p:cNvPr>
          <p:cNvSpPr/>
          <p:nvPr/>
        </p:nvSpPr>
        <p:spPr>
          <a:xfrm>
            <a:off x="2012950" y="5950648"/>
            <a:ext cx="2654299" cy="178510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b="1" dirty="0"/>
              <a:t>HANDY HINT! </a:t>
            </a:r>
            <a:br>
              <a:rPr lang="en-GB" sz="1200" dirty="0"/>
            </a:br>
            <a:r>
              <a:rPr lang="en-GB" sz="1200" dirty="0"/>
              <a:t>We use tackling times tables cards (which you can also purchase online). All children will also be given a Times Tables </a:t>
            </a:r>
            <a:r>
              <a:rPr lang="en-GB" sz="1200" dirty="0" err="1"/>
              <a:t>Rockstars</a:t>
            </a:r>
            <a:r>
              <a:rPr lang="en-GB" sz="1200" dirty="0"/>
              <a:t> login. We also recommend playing games, songs and quick fire practice at home. The website timestables.co.uk is also very useful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27523D5-A98C-4ECA-9E9F-1D04C7B71C8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6106889"/>
            <a:ext cx="1948392" cy="147262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A526C89-DC9D-47B0-8811-88A33AD43112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t="18860" b="17211"/>
          <a:stretch/>
        </p:blipFill>
        <p:spPr>
          <a:xfrm>
            <a:off x="4823242" y="5808696"/>
            <a:ext cx="1733133" cy="110798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FCE0293-9549-4E63-B63F-BAA79AB1885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956900" y="6843200"/>
            <a:ext cx="1465816" cy="146581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6B2126C-87C0-4156-9097-55C6D6E946D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29228" y="7904147"/>
            <a:ext cx="3229426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71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93EA43-9506-4CE7-85AD-D06504A9D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250517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7D3AEF-7D1E-4C04-810E-552D28A5613B}"/>
              </a:ext>
            </a:extLst>
          </p:cNvPr>
          <p:cNvSpPr txBox="1"/>
          <p:nvPr/>
        </p:nvSpPr>
        <p:spPr>
          <a:xfrm>
            <a:off x="418041" y="130211"/>
            <a:ext cx="5989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Maths: End of year expectations: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654A19-F676-48E4-B7D0-55E03790D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0648"/>
              </p:ext>
            </p:extLst>
          </p:nvPr>
        </p:nvGraphicFramePr>
        <p:xfrm>
          <a:off x="498473" y="437988"/>
          <a:ext cx="5908676" cy="631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4338">
                  <a:extLst>
                    <a:ext uri="{9D8B030D-6E8A-4147-A177-3AD203B41FA5}">
                      <a16:colId xmlns:a16="http://schemas.microsoft.com/office/drawing/2014/main" val="568341413"/>
                    </a:ext>
                  </a:extLst>
                </a:gridCol>
                <a:gridCol w="2954338">
                  <a:extLst>
                    <a:ext uri="{9D8B030D-6E8A-4147-A177-3AD203B41FA5}">
                      <a16:colId xmlns:a16="http://schemas.microsoft.com/office/drawing/2014/main" val="3602300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Year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Year 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6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 &amp; order numbers up to 1000.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&amp; write all numbers to 1000 in digits and words.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10 or 100 more/less than a given number.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from 0 in multiples of 4, 8, 50 and 100.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Recall &amp; use multiplication &amp; division facts for 3, 4, 8 tables.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 place value of any 3-digit number.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and subtract: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3-digit </a:t>
                      </a:r>
                      <a:r>
                        <a:rPr lang="en-US" sz="1200" dirty="0" err="1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nos</a:t>
                      </a: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ones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3-digit </a:t>
                      </a:r>
                      <a:r>
                        <a:rPr lang="en-US" sz="1200" dirty="0" err="1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nos</a:t>
                      </a: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tens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3-digit </a:t>
                      </a:r>
                      <a:r>
                        <a:rPr lang="en-US" sz="1200" dirty="0" err="1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nos</a:t>
                      </a: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hundreds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and subtract: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Numbers with up to 3-digits using written columnar method.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Estimate and use inverse to check.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Multiply: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2-digit by 1-digit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up/down in tenths.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 and order fractions with same denominator.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and subtract fractions with same denominator with whole. 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Tell time using 12 and 24 hour clocks; and using Roman numerals.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Tell time to nearest minute.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number of days in each month and number of seconds in a minute.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backwards through zero to include negative numbers.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 and order numbers beyond 1,000.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 and order numbers with up to 2 decimal places.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 Roman numerals to 100.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1,000 more/less than a given number.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in multiples of 6, 7, 9, 25 and 1000.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Recall and use multiplication and division facts all tables to 12x12.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 PV of any 4-digit number.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Round any number to the nearest 10, 100 or 1,000.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Round decimals with 1dp to nearest whole number.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and subtract numbers with up to 4-digits using written columnar method.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Multiply: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2-digit by 1-digit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3-digit by 1-digit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up/down in hundredths.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 and write equivalent fractions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 and subtract fractions with same denominator.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Read, write and convert time between analogue and digital 12 and 24 hour clocks.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370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50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9C905710-F99D-4A89-920F-1440E8791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250517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0649CF-73CF-436B-A868-66C8C9A20E7B}"/>
              </a:ext>
            </a:extLst>
          </p:cNvPr>
          <p:cNvSpPr txBox="1"/>
          <p:nvPr/>
        </p:nvSpPr>
        <p:spPr>
          <a:xfrm>
            <a:off x="418041" y="130211"/>
            <a:ext cx="5989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Writing: End of year expectations: 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6EF3751-CC3D-4D81-BC8D-510292DE1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82446"/>
              </p:ext>
            </p:extLst>
          </p:nvPr>
        </p:nvGraphicFramePr>
        <p:xfrm>
          <a:off x="391055" y="437988"/>
          <a:ext cx="5908676" cy="415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4338">
                  <a:extLst>
                    <a:ext uri="{9D8B030D-6E8A-4147-A177-3AD203B41FA5}">
                      <a16:colId xmlns:a16="http://schemas.microsoft.com/office/drawing/2014/main" val="568341413"/>
                    </a:ext>
                  </a:extLst>
                </a:gridCol>
                <a:gridCol w="2954338">
                  <a:extLst>
                    <a:ext uri="{9D8B030D-6E8A-4147-A177-3AD203B41FA5}">
                      <a16:colId xmlns:a16="http://schemas.microsoft.com/office/drawing/2014/main" val="3602300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Year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Year 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6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conjunctions (when, so, before, after, while, because).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adverbs (e.g. then, next, soon).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prepositions (e.g. before, after, during, in, because of).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Experiment with adjectives to create impact.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Correctly use verbs in 1</a:t>
                      </a:r>
                      <a:r>
                        <a:rPr lang="en-US" sz="12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</a:t>
                      </a:r>
                      <a:r>
                        <a:rPr lang="en-US" sz="12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3</a:t>
                      </a:r>
                      <a:r>
                        <a:rPr lang="en-US" sz="12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person.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perfect form of verbs to mark relationships of time and cause.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inverted commas to punctuate direct speech.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 ideas into basic paragraphs.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 under headings and sub-headings.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 with increasing legibility, consistency and fluency.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Vary sentence structure, using different openers.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adjectival phrases (e.g. biting cold wind).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appropriate choice of noun or pronoun.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fronted adverbials.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apostrophe for plural possession.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comma after fronted adverbial (e.g. Later that day, I heard bad news.).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commas to mark clauses.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inverted commas and other punctuation to punctuate direct speech.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paragraphs to organised ideas around a theme.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connecting adverbs to link paragraphs.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 with increasing legibility, consistency and fluency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GB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370915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E73111CF-3F30-40FE-99E8-79F2F3A7CD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14" y="5131279"/>
            <a:ext cx="6340371" cy="455943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C2F1905-907D-4738-9454-9568363DADAA}"/>
              </a:ext>
            </a:extLst>
          </p:cNvPr>
          <p:cNvSpPr txBox="1"/>
          <p:nvPr/>
        </p:nvSpPr>
        <p:spPr>
          <a:xfrm>
            <a:off x="471488" y="4742236"/>
            <a:ext cx="5989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Spelling list for Year 3/4:  (Children may also review the Year 1/2 list) </a:t>
            </a:r>
          </a:p>
        </p:txBody>
      </p:sp>
    </p:spTree>
    <p:extLst>
      <p:ext uri="{BB962C8B-B14F-4D97-AF65-F5344CB8AC3E}">
        <p14:creationId xmlns:p14="http://schemas.microsoft.com/office/powerpoint/2010/main" val="21124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9C905710-F99D-4A89-920F-1440E8791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-210068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457A4-B7AA-4642-96FA-EC0F4C3C44A6}"/>
              </a:ext>
            </a:extLst>
          </p:cNvPr>
          <p:cNvSpPr txBox="1"/>
          <p:nvPr/>
        </p:nvSpPr>
        <p:spPr>
          <a:xfrm>
            <a:off x="404286" y="5395902"/>
            <a:ext cx="5989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Reading: End of year expectations: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CA3F63B-1AE2-4CEB-9028-6D15E39B9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189788"/>
              </p:ext>
            </p:extLst>
          </p:nvPr>
        </p:nvGraphicFramePr>
        <p:xfrm>
          <a:off x="471488" y="5710258"/>
          <a:ext cx="5908676" cy="375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4338">
                  <a:extLst>
                    <a:ext uri="{9D8B030D-6E8A-4147-A177-3AD203B41FA5}">
                      <a16:colId xmlns:a16="http://schemas.microsoft.com/office/drawing/2014/main" val="568341413"/>
                    </a:ext>
                  </a:extLst>
                </a:gridCol>
                <a:gridCol w="2954338">
                  <a:extLst>
                    <a:ext uri="{9D8B030D-6E8A-4147-A177-3AD203B41FA5}">
                      <a16:colId xmlns:a16="http://schemas.microsoft.com/office/drawing/2014/main" val="3602300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Year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Year 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6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 on the way characters relate to one another.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which words are essential in a sentence to retain meaning. 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 inferences such as inferring characters’ feelings, thoughts and motives from their actions. 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 how commas are used to give more meaning. 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 inverted commas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Recognise: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plurals 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pronouns and how used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collective nouns 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adverbs</a:t>
                      </a:r>
                      <a:endParaRPr lang="en-GB" sz="1200" dirty="0"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Explain the difference that the precise choice of adjectives and verbs make.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a personal point of view on a text.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Re-explain a text with confidence.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Justify inferences with evidence, predicting what might happen from details stated or implied.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appropriate voices for characters within a story.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 apostrophe of possession (plural)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how sentence type can be changed by altering word order, tenses, adding/deleting words or amending punctuation.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Explain why a writer has used different sentence types or a particular word order and the effect it has created.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Skim &amp; scan to locate information and/or answer a question.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37091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7DE0D97-F2C5-4C25-A995-5FCDF55BD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73" y="441621"/>
            <a:ext cx="4259300" cy="47927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C440113-055B-4363-A35C-05A597ADB5A7}"/>
              </a:ext>
            </a:extLst>
          </p:cNvPr>
          <p:cNvSpPr txBox="1"/>
          <p:nvPr/>
        </p:nvSpPr>
        <p:spPr>
          <a:xfrm>
            <a:off x="391056" y="133844"/>
            <a:ext cx="5989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Handwriting: These are the letter formations we encourage:  </a:t>
            </a:r>
          </a:p>
        </p:txBody>
      </p:sp>
    </p:spTree>
    <p:extLst>
      <p:ext uri="{BB962C8B-B14F-4D97-AF65-F5344CB8AC3E}">
        <p14:creationId xmlns:p14="http://schemas.microsoft.com/office/powerpoint/2010/main" val="422636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93EA43-9506-4CE7-85AD-D06504A9D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8" y="250517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7D3AEF-7D1E-4C04-810E-552D28A5613B}"/>
              </a:ext>
            </a:extLst>
          </p:cNvPr>
          <p:cNvSpPr txBox="1"/>
          <p:nvPr/>
        </p:nvSpPr>
        <p:spPr>
          <a:xfrm>
            <a:off x="418041" y="130211"/>
            <a:ext cx="5989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Science: End of year expectations: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E98C5F-BFCB-4018-9008-BA62CAF8A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193030"/>
              </p:ext>
            </p:extLst>
          </p:nvPr>
        </p:nvGraphicFramePr>
        <p:xfrm>
          <a:off x="315697" y="597626"/>
          <a:ext cx="6226605" cy="80124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1057">
                  <a:extLst>
                    <a:ext uri="{9D8B030D-6E8A-4147-A177-3AD203B41FA5}">
                      <a16:colId xmlns:a16="http://schemas.microsoft.com/office/drawing/2014/main" val="3320897995"/>
                    </a:ext>
                  </a:extLst>
                </a:gridCol>
                <a:gridCol w="2960013">
                  <a:extLst>
                    <a:ext uri="{9D8B030D-6E8A-4147-A177-3AD203B41FA5}">
                      <a16:colId xmlns:a16="http://schemas.microsoft.com/office/drawing/2014/main" val="3581121653"/>
                    </a:ext>
                  </a:extLst>
                </a:gridCol>
                <a:gridCol w="2075535">
                  <a:extLst>
                    <a:ext uri="{9D8B030D-6E8A-4147-A177-3AD203B41FA5}">
                      <a16:colId xmlns:a16="http://schemas.microsoft.com/office/drawing/2014/main" val="2198579309"/>
                    </a:ext>
                  </a:extLst>
                </a:gridCol>
              </a:tblGrid>
              <a:tr h="170407"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Year 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Year 4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742269768"/>
                  </a:ext>
                </a:extLst>
              </a:tr>
              <a:tr h="149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Planning an investigation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From a range of question starts, can generate simple questions that could lead to scientific enquiry.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Can suggest a possible series of steps in an investigation.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Can suggest which equipment they need to use, and measurements/observations that need to be made.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With support, can plan a suitable series of steps in an investigation.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Selects appropriate equipment and, with support, considers the degree of accuracy required when measuring.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Asks questions and can generate simple questions that could lead to scientific enquiry.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3524855739"/>
                  </a:ext>
                </a:extLst>
              </a:tr>
              <a:tr h="52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Fair Testing 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With support, as part of a fair test, can identify those elements that need to be kept the same.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In a fair test, identifies what to change and what to keep the same.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594439466"/>
                  </a:ext>
                </a:extLst>
              </a:tr>
              <a:tr h="881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Prediction 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Can make a prediction of a possible outcome and can offer a relevant reason.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Can make a prediction of a possible outcome, and can offer a reason based on experience/general knowledge.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522047551"/>
                  </a:ext>
                </a:extLst>
              </a:tr>
              <a:tr h="793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Safety </a:t>
                      </a:r>
                      <a:endParaRPr lang="en-GB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Follows written safety instructions, linked to equipment.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Can suggest simple safety measures.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Uses equipment suitably.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1655885651"/>
                  </a:ext>
                </a:extLst>
              </a:tr>
              <a:tr h="793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Collecting evidence </a:t>
                      </a: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Makes relevant observations, creating clear diagrams.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Uses standard measuring equipment for quantities such as length or weight.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Creates own tables and bar charts.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Makes a series of observations.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Uses standard measuring equipment for quantities, including temperature and volume.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Creates own tables, including a line chart with support.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1197927640"/>
                  </a:ext>
                </a:extLst>
              </a:tr>
              <a:tr h="793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Results and conclusions</a:t>
                      </a: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support, can describe simple patterns in the results, and begin to explain them.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prompting, recognises limitations of enquiry, and how it might be improved.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Makes a general statement about results, supported by patterns.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Relates results back to prediction.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Suggests how the enquiry might be adjusted or improved.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Recognises some of the limitations of the enquiry.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/>
                </a:tc>
                <a:extLst>
                  <a:ext uri="{0D108BD9-81ED-4DB2-BD59-A6C34878D82A}">
                    <a16:rowId xmlns:a16="http://schemas.microsoft.com/office/drawing/2014/main" val="3792563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66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6C939FE0DFC46AA9BC918048E90D9" ma:contentTypeVersion="16" ma:contentTypeDescription="Create a new document." ma:contentTypeScope="" ma:versionID="4b47e46c1a16ad430ab1d338c98e517b">
  <xsd:schema xmlns:xsd="http://www.w3.org/2001/XMLSchema" xmlns:xs="http://www.w3.org/2001/XMLSchema" xmlns:p="http://schemas.microsoft.com/office/2006/metadata/properties" xmlns:ns3="f3a0ff0f-6fe6-4c78-9b6d-10b8bb3d1d45" xmlns:ns4="3f94ec90-5b3c-4be4-9561-60b8c95d15c9" targetNamespace="http://schemas.microsoft.com/office/2006/metadata/properties" ma:root="true" ma:fieldsID="054482a20265e4b6354a6b302add84d0" ns3:_="" ns4:_="">
    <xsd:import namespace="f3a0ff0f-6fe6-4c78-9b6d-10b8bb3d1d45"/>
    <xsd:import namespace="3f94ec90-5b3c-4be4-9561-60b8c95d15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0ff0f-6fe6-4c78-9b6d-10b8bb3d1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4ec90-5b3c-4be4-9561-60b8c95d15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a0ff0f-6fe6-4c78-9b6d-10b8bb3d1d45" xsi:nil="true"/>
  </documentManagement>
</p:properties>
</file>

<file path=customXml/itemProps1.xml><?xml version="1.0" encoding="utf-8"?>
<ds:datastoreItem xmlns:ds="http://schemas.openxmlformats.org/officeDocument/2006/customXml" ds:itemID="{E764FA11-1BAD-46AE-B9A2-0B564FB4E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a0ff0f-6fe6-4c78-9b6d-10b8bb3d1d45"/>
    <ds:schemaRef ds:uri="3f94ec90-5b3c-4be4-9561-60b8c95d1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80CE60-F82D-4220-AFD8-A8E8E06435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7DC64F-42FE-44A4-B635-0733DEC1ED7B}">
  <ds:schemaRefs>
    <ds:schemaRef ds:uri="http://purl.org/dc/elements/1.1/"/>
    <ds:schemaRef ds:uri="http://schemas.microsoft.com/office/2006/metadata/properties"/>
    <ds:schemaRef ds:uri="f3a0ff0f-6fe6-4c78-9b6d-10b8bb3d1d4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f94ec90-5b3c-4be4-9561-60b8c95d15c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1348</Words>
  <Application>Microsoft Office PowerPoint</Application>
  <PresentationFormat>A4 Paper (210x297 mm)</PresentationFormat>
  <Paragraphs>152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Perkins</dc:creator>
  <cp:lastModifiedBy>Louise Perkins</cp:lastModifiedBy>
  <cp:revision>7</cp:revision>
  <cp:lastPrinted>2024-01-04T15:21:42Z</cp:lastPrinted>
  <dcterms:created xsi:type="dcterms:W3CDTF">2024-01-04T14:16:29Z</dcterms:created>
  <dcterms:modified xsi:type="dcterms:W3CDTF">2024-01-04T15:22:11Z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0x010100E8D6C939FE0DFC46AA9BC918048E90D9</vt:lpwstr>
  </property>
</Properties>
</file>